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60" r:id="rId4"/>
    <p:sldId id="263" r:id="rId5"/>
    <p:sldId id="264" r:id="rId6"/>
    <p:sldId id="265" r:id="rId7"/>
    <p:sldId id="268" r:id="rId8"/>
    <p:sldId id="278" r:id="rId9"/>
    <p:sldId id="269" r:id="rId10"/>
    <p:sldId id="270" r:id="rId11"/>
    <p:sldId id="277" r:id="rId12"/>
    <p:sldId id="271" r:id="rId13"/>
    <p:sldId id="272" r:id="rId14"/>
    <p:sldId id="273" r:id="rId15"/>
    <p:sldId id="276" r:id="rId16"/>
    <p:sldId id="275"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921" autoAdjust="0"/>
  </p:normalViewPr>
  <p:slideViewPr>
    <p:cSldViewPr>
      <p:cViewPr varScale="1">
        <p:scale>
          <a:sx n="122" d="100"/>
          <a:sy n="122" d="100"/>
        </p:scale>
        <p:origin x="1360"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8BF285-01AC-41DD-825E-F26C6439139E}" type="datetimeFigureOut">
              <a:rPr lang="en-US" smtClean="0"/>
              <a:t>6/10/19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F1DCD3-A4CD-4219-A28A-12EE29D2349A}" type="slidenum">
              <a:rPr lang="en-US" smtClean="0"/>
              <a:t>‹#›</a:t>
            </a:fld>
            <a:endParaRPr lang="en-US"/>
          </a:p>
        </p:txBody>
      </p:sp>
    </p:spTree>
    <p:extLst>
      <p:ext uri="{BB962C8B-B14F-4D97-AF65-F5344CB8AC3E}">
        <p14:creationId xmlns:p14="http://schemas.microsoft.com/office/powerpoint/2010/main" val="1006546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F1DCD3-A4CD-4219-A28A-12EE29D2349A}" type="slidenum">
              <a:rPr lang="en-US" smtClean="0"/>
              <a:t>16</a:t>
            </a:fld>
            <a:endParaRPr lang="en-US"/>
          </a:p>
        </p:txBody>
      </p:sp>
    </p:spTree>
    <p:extLst>
      <p:ext uri="{BB962C8B-B14F-4D97-AF65-F5344CB8AC3E}">
        <p14:creationId xmlns:p14="http://schemas.microsoft.com/office/powerpoint/2010/main" val="1312845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2BC819-C089-4148-839C-376A8521EF9D}" type="datetimeFigureOut">
              <a:rPr lang="en-US" smtClean="0"/>
              <a:t>6/10/19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797C08-A57C-43E0-996A-2D9EDCCD3642}" type="slidenum">
              <a:rPr lang="en-US" smtClean="0"/>
              <a:t>‹#›</a:t>
            </a:fld>
            <a:endParaRPr lang="en-US"/>
          </a:p>
        </p:txBody>
      </p:sp>
    </p:spTree>
    <p:extLst>
      <p:ext uri="{BB962C8B-B14F-4D97-AF65-F5344CB8AC3E}">
        <p14:creationId xmlns:p14="http://schemas.microsoft.com/office/powerpoint/2010/main" val="1637354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2BC819-C089-4148-839C-376A8521EF9D}" type="datetimeFigureOut">
              <a:rPr lang="en-US" smtClean="0"/>
              <a:t>6/10/19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797C08-A57C-43E0-996A-2D9EDCCD3642}" type="slidenum">
              <a:rPr lang="en-US" smtClean="0"/>
              <a:t>‹#›</a:t>
            </a:fld>
            <a:endParaRPr lang="en-US"/>
          </a:p>
        </p:txBody>
      </p:sp>
    </p:spTree>
    <p:extLst>
      <p:ext uri="{BB962C8B-B14F-4D97-AF65-F5344CB8AC3E}">
        <p14:creationId xmlns:p14="http://schemas.microsoft.com/office/powerpoint/2010/main" val="1106776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2BC819-C089-4148-839C-376A8521EF9D}" type="datetimeFigureOut">
              <a:rPr lang="en-US" smtClean="0"/>
              <a:t>6/10/19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797C08-A57C-43E0-996A-2D9EDCCD3642}" type="slidenum">
              <a:rPr lang="en-US" smtClean="0"/>
              <a:t>‹#›</a:t>
            </a:fld>
            <a:endParaRPr lang="en-US"/>
          </a:p>
        </p:txBody>
      </p:sp>
    </p:spTree>
    <p:extLst>
      <p:ext uri="{BB962C8B-B14F-4D97-AF65-F5344CB8AC3E}">
        <p14:creationId xmlns:p14="http://schemas.microsoft.com/office/powerpoint/2010/main" val="3022744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2BC819-C089-4148-839C-376A8521EF9D}" type="datetimeFigureOut">
              <a:rPr lang="en-US" smtClean="0"/>
              <a:t>6/10/19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797C08-A57C-43E0-996A-2D9EDCCD3642}" type="slidenum">
              <a:rPr lang="en-US" smtClean="0"/>
              <a:t>‹#›</a:t>
            </a:fld>
            <a:endParaRPr lang="en-US"/>
          </a:p>
        </p:txBody>
      </p:sp>
    </p:spTree>
    <p:extLst>
      <p:ext uri="{BB962C8B-B14F-4D97-AF65-F5344CB8AC3E}">
        <p14:creationId xmlns:p14="http://schemas.microsoft.com/office/powerpoint/2010/main" val="1557574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72BC819-C089-4148-839C-376A8521EF9D}" type="datetimeFigureOut">
              <a:rPr lang="en-US" smtClean="0"/>
              <a:t>6/10/19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797C08-A57C-43E0-996A-2D9EDCCD3642}" type="slidenum">
              <a:rPr lang="en-US" smtClean="0"/>
              <a:t>‹#›</a:t>
            </a:fld>
            <a:endParaRPr lang="en-US"/>
          </a:p>
        </p:txBody>
      </p:sp>
    </p:spTree>
    <p:extLst>
      <p:ext uri="{BB962C8B-B14F-4D97-AF65-F5344CB8AC3E}">
        <p14:creationId xmlns:p14="http://schemas.microsoft.com/office/powerpoint/2010/main" val="156162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2BC819-C089-4148-839C-376A8521EF9D}" type="datetimeFigureOut">
              <a:rPr lang="en-US" smtClean="0"/>
              <a:t>6/10/19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797C08-A57C-43E0-996A-2D9EDCCD3642}" type="slidenum">
              <a:rPr lang="en-US" smtClean="0"/>
              <a:t>‹#›</a:t>
            </a:fld>
            <a:endParaRPr lang="en-US"/>
          </a:p>
        </p:txBody>
      </p:sp>
    </p:spTree>
    <p:extLst>
      <p:ext uri="{BB962C8B-B14F-4D97-AF65-F5344CB8AC3E}">
        <p14:creationId xmlns:p14="http://schemas.microsoft.com/office/powerpoint/2010/main" val="616427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2BC819-C089-4148-839C-376A8521EF9D}" type="datetimeFigureOut">
              <a:rPr lang="en-US" smtClean="0"/>
              <a:t>6/10/19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797C08-A57C-43E0-996A-2D9EDCCD3642}" type="slidenum">
              <a:rPr lang="en-US" smtClean="0"/>
              <a:t>‹#›</a:t>
            </a:fld>
            <a:endParaRPr lang="en-US"/>
          </a:p>
        </p:txBody>
      </p:sp>
    </p:spTree>
    <p:extLst>
      <p:ext uri="{BB962C8B-B14F-4D97-AF65-F5344CB8AC3E}">
        <p14:creationId xmlns:p14="http://schemas.microsoft.com/office/powerpoint/2010/main" val="100421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2BC819-C089-4148-839C-376A8521EF9D}" type="datetimeFigureOut">
              <a:rPr lang="en-US" smtClean="0"/>
              <a:t>6/10/19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797C08-A57C-43E0-996A-2D9EDCCD3642}" type="slidenum">
              <a:rPr lang="en-US" smtClean="0"/>
              <a:t>‹#›</a:t>
            </a:fld>
            <a:endParaRPr lang="en-US"/>
          </a:p>
        </p:txBody>
      </p:sp>
    </p:spTree>
    <p:extLst>
      <p:ext uri="{BB962C8B-B14F-4D97-AF65-F5344CB8AC3E}">
        <p14:creationId xmlns:p14="http://schemas.microsoft.com/office/powerpoint/2010/main" val="1353848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2BC819-C089-4148-839C-376A8521EF9D}" type="datetimeFigureOut">
              <a:rPr lang="en-US" smtClean="0"/>
              <a:t>6/10/19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797C08-A57C-43E0-996A-2D9EDCCD3642}" type="slidenum">
              <a:rPr lang="en-US" smtClean="0"/>
              <a:t>‹#›</a:t>
            </a:fld>
            <a:endParaRPr lang="en-US"/>
          </a:p>
        </p:txBody>
      </p:sp>
    </p:spTree>
    <p:extLst>
      <p:ext uri="{BB962C8B-B14F-4D97-AF65-F5344CB8AC3E}">
        <p14:creationId xmlns:p14="http://schemas.microsoft.com/office/powerpoint/2010/main" val="240521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2BC819-C089-4148-839C-376A8521EF9D}" type="datetimeFigureOut">
              <a:rPr lang="en-US" smtClean="0"/>
              <a:t>6/10/19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797C08-A57C-43E0-996A-2D9EDCCD3642}" type="slidenum">
              <a:rPr lang="en-US" smtClean="0"/>
              <a:t>‹#›</a:t>
            </a:fld>
            <a:endParaRPr lang="en-US"/>
          </a:p>
        </p:txBody>
      </p:sp>
    </p:spTree>
    <p:extLst>
      <p:ext uri="{BB962C8B-B14F-4D97-AF65-F5344CB8AC3E}">
        <p14:creationId xmlns:p14="http://schemas.microsoft.com/office/powerpoint/2010/main" val="426448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72BC819-C089-4148-839C-376A8521EF9D}" type="datetimeFigureOut">
              <a:rPr lang="en-US" smtClean="0"/>
              <a:t>6/10/19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797C08-A57C-43E0-996A-2D9EDCCD3642}" type="slidenum">
              <a:rPr lang="en-US" smtClean="0"/>
              <a:t>‹#›</a:t>
            </a:fld>
            <a:endParaRPr lang="en-US"/>
          </a:p>
        </p:txBody>
      </p:sp>
    </p:spTree>
    <p:extLst>
      <p:ext uri="{BB962C8B-B14F-4D97-AF65-F5344CB8AC3E}">
        <p14:creationId xmlns:p14="http://schemas.microsoft.com/office/powerpoint/2010/main" val="4157043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2BC819-C089-4148-839C-376A8521EF9D}" type="datetimeFigureOut">
              <a:rPr lang="en-US" smtClean="0"/>
              <a:t>6/10/19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97C08-A57C-43E0-996A-2D9EDCCD3642}" type="slidenum">
              <a:rPr lang="en-US" smtClean="0"/>
              <a:t>‹#›</a:t>
            </a:fld>
            <a:endParaRPr lang="en-US"/>
          </a:p>
        </p:txBody>
      </p:sp>
    </p:spTree>
    <p:extLst>
      <p:ext uri="{BB962C8B-B14F-4D97-AF65-F5344CB8AC3E}">
        <p14:creationId xmlns:p14="http://schemas.microsoft.com/office/powerpoint/2010/main" val="2815676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 Id="rId5" Type="http://schemas.openxmlformats.org/officeDocument/2006/relationships/image" Target="../media/image27.tiff"/><Relationship Id="rId4" Type="http://schemas.openxmlformats.org/officeDocument/2006/relationships/image" Target="../media/image26.tiff"/></Relationships>
</file>

<file path=ppt/slides/_rels/slide1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accent5">
                    <a:lumMod val="75000"/>
                  </a:schemeClr>
                </a:solidFill>
              </a:rPr>
              <a:t>Credit EDA Case Study</a:t>
            </a:r>
          </a:p>
        </p:txBody>
      </p:sp>
      <p:sp>
        <p:nvSpPr>
          <p:cNvPr id="3" name="Subtitle 2"/>
          <p:cNvSpPr>
            <a:spLocks noGrp="1"/>
          </p:cNvSpPr>
          <p:nvPr>
            <p:ph type="subTitle" idx="1"/>
          </p:nvPr>
        </p:nvSpPr>
        <p:spPr>
          <a:xfrm>
            <a:off x="1752600" y="4343400"/>
            <a:ext cx="6019800" cy="1295400"/>
          </a:xfrm>
        </p:spPr>
        <p:txBody>
          <a:bodyPr/>
          <a:lstStyle/>
          <a:p>
            <a:r>
              <a:rPr lang="en-US" dirty="0" err="1"/>
              <a:t>Manoj</a:t>
            </a:r>
            <a:r>
              <a:rPr lang="en-US" dirty="0"/>
              <a:t> Patil</a:t>
            </a:r>
          </a:p>
          <a:p>
            <a:r>
              <a:rPr lang="en-US" dirty="0" err="1"/>
              <a:t>Rittik</a:t>
            </a:r>
            <a:r>
              <a:rPr lang="en-US" dirty="0"/>
              <a:t> </a:t>
            </a:r>
            <a:r>
              <a:rPr lang="en-US" dirty="0" err="1"/>
              <a:t>Saha</a:t>
            </a:r>
            <a:endParaRPr lang="en-US" dirty="0"/>
          </a:p>
        </p:txBody>
      </p:sp>
    </p:spTree>
    <p:extLst>
      <p:ext uri="{BB962C8B-B14F-4D97-AF65-F5344CB8AC3E}">
        <p14:creationId xmlns:p14="http://schemas.microsoft.com/office/powerpoint/2010/main" val="978946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u="sng" dirty="0">
                <a:solidFill>
                  <a:schemeClr val="accent1">
                    <a:lumMod val="75000"/>
                  </a:schemeClr>
                </a:solidFill>
              </a:rPr>
              <a:t>Univariate analysis</a:t>
            </a:r>
          </a:p>
        </p:txBody>
      </p:sp>
      <p:sp>
        <p:nvSpPr>
          <p:cNvPr id="7" name="TextBox 6"/>
          <p:cNvSpPr txBox="1"/>
          <p:nvPr/>
        </p:nvSpPr>
        <p:spPr>
          <a:xfrm>
            <a:off x="4267200" y="990600"/>
            <a:ext cx="4724400" cy="5478423"/>
          </a:xfrm>
          <a:prstGeom prst="rect">
            <a:avLst/>
          </a:prstGeom>
          <a:noFill/>
        </p:spPr>
        <p:txBody>
          <a:bodyPr wrap="square" rtlCol="0">
            <a:spAutoFit/>
          </a:bodyPr>
          <a:lstStyle/>
          <a:p>
            <a:r>
              <a:rPr lang="en-US" sz="1400" dirty="0">
                <a:solidFill>
                  <a:schemeClr val="accent1">
                    <a:lumMod val="75000"/>
                  </a:schemeClr>
                </a:solidFill>
              </a:rPr>
              <a:t>From univariate analysis on income, annuity, Loan amount, age and region population fields, below are few insights:</a:t>
            </a:r>
          </a:p>
          <a:p>
            <a:endParaRPr lang="en-US" sz="1400" dirty="0">
              <a:solidFill>
                <a:schemeClr val="accent1">
                  <a:lumMod val="75000"/>
                </a:schemeClr>
              </a:solidFill>
            </a:endParaRPr>
          </a:p>
          <a:p>
            <a:pPr marL="285750" indent="-285750">
              <a:buFont typeface="Arial" panose="020B0604020202020204" pitchFamily="34" charset="0"/>
              <a:buChar char="•"/>
            </a:pPr>
            <a:r>
              <a:rPr lang="en-US" sz="1400" dirty="0">
                <a:solidFill>
                  <a:schemeClr val="accent1">
                    <a:lumMod val="75000"/>
                  </a:schemeClr>
                </a:solidFill>
              </a:rPr>
              <a:t>The income of the customers seems to have similar distribution for both defaulters and non-defaulters</a:t>
            </a:r>
          </a:p>
          <a:p>
            <a:pPr marL="285750" indent="-285750">
              <a:buFont typeface="Arial" panose="020B0604020202020204" pitchFamily="34" charset="0"/>
              <a:buChar char="•"/>
            </a:pPr>
            <a:r>
              <a:rPr lang="en-US" sz="1400" dirty="0">
                <a:solidFill>
                  <a:schemeClr val="accent1">
                    <a:lumMod val="75000"/>
                  </a:schemeClr>
                </a:solidFill>
              </a:rPr>
              <a:t>The Average income seems to be around 140K for both segments</a:t>
            </a: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r>
              <a:rPr lang="en-US" sz="1400" dirty="0">
                <a:solidFill>
                  <a:schemeClr val="accent1">
                    <a:lumMod val="75000"/>
                  </a:schemeClr>
                </a:solidFill>
              </a:rPr>
              <a:t>For Annuity data The defaulters seems to have more outliers compared to non-defaulters</a:t>
            </a:r>
          </a:p>
          <a:p>
            <a:pPr marL="285750" indent="-285750">
              <a:buFont typeface="Arial" panose="020B0604020202020204" pitchFamily="34" charset="0"/>
              <a:buChar char="•"/>
            </a:pPr>
            <a:r>
              <a:rPr lang="en-US" sz="1400" dirty="0">
                <a:solidFill>
                  <a:schemeClr val="accent1">
                    <a:lumMod val="75000"/>
                  </a:schemeClr>
                </a:solidFill>
              </a:rPr>
              <a:t>The average annuity is similar for both defaulters and non defaulters around 30K</a:t>
            </a: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r>
              <a:rPr lang="en-US" sz="1400" dirty="0">
                <a:solidFill>
                  <a:schemeClr val="accent1">
                    <a:lumMod val="75000"/>
                  </a:schemeClr>
                </a:solidFill>
              </a:rPr>
              <a:t>for Loan amt. the defaulters seems to have more outliers compared to non-defaulters</a:t>
            </a:r>
          </a:p>
          <a:p>
            <a:pPr marL="285750" indent="-285750">
              <a:buFont typeface="Arial" panose="020B0604020202020204" pitchFamily="34" charset="0"/>
              <a:buChar char="•"/>
            </a:pPr>
            <a:r>
              <a:rPr lang="en-US" sz="1400" dirty="0">
                <a:solidFill>
                  <a:schemeClr val="accent1">
                    <a:lumMod val="75000"/>
                  </a:schemeClr>
                </a:solidFill>
              </a:rPr>
              <a:t>The higher fence value for defaulters is around 1.2 M compared to non-defaulters which is around 1.5M</a:t>
            </a:r>
          </a:p>
          <a:p>
            <a:pPr marL="285750" indent="-285750">
              <a:buFont typeface="Arial" panose="020B0604020202020204" pitchFamily="34" charset="0"/>
              <a:buChar char="•"/>
            </a:pPr>
            <a:r>
              <a:rPr lang="en-US" sz="1400" dirty="0">
                <a:solidFill>
                  <a:schemeClr val="accent1">
                    <a:lumMod val="75000"/>
                  </a:schemeClr>
                </a:solidFill>
              </a:rPr>
              <a:t>Large no of defaulters have credit of between 200K to 600K</a:t>
            </a:r>
          </a:p>
        </p:txBody>
      </p:sp>
      <p:pic>
        <p:nvPicPr>
          <p:cNvPr id="3" name="Picture 2">
            <a:extLst>
              <a:ext uri="{FF2B5EF4-FFF2-40B4-BE49-F238E27FC236}">
                <a16:creationId xmlns:a16="http://schemas.microsoft.com/office/drawing/2014/main" id="{1345FDC0-E8B8-2544-8914-78190C193C52}"/>
              </a:ext>
            </a:extLst>
          </p:cNvPr>
          <p:cNvPicPr>
            <a:picLocks noChangeAspect="1"/>
          </p:cNvPicPr>
          <p:nvPr/>
        </p:nvPicPr>
        <p:blipFill>
          <a:blip r:embed="rId2"/>
          <a:stretch>
            <a:fillRect/>
          </a:stretch>
        </p:blipFill>
        <p:spPr>
          <a:xfrm>
            <a:off x="272744" y="3048000"/>
            <a:ext cx="3772684" cy="1374461"/>
          </a:xfrm>
          <a:prstGeom prst="rect">
            <a:avLst/>
          </a:prstGeom>
        </p:spPr>
      </p:pic>
      <p:pic>
        <p:nvPicPr>
          <p:cNvPr id="4" name="Picture 3">
            <a:extLst>
              <a:ext uri="{FF2B5EF4-FFF2-40B4-BE49-F238E27FC236}">
                <a16:creationId xmlns:a16="http://schemas.microsoft.com/office/drawing/2014/main" id="{108CF7CB-3A9A-9742-AD18-F3B51B466BEF}"/>
              </a:ext>
            </a:extLst>
          </p:cNvPr>
          <p:cNvPicPr>
            <a:picLocks noChangeAspect="1"/>
          </p:cNvPicPr>
          <p:nvPr/>
        </p:nvPicPr>
        <p:blipFill>
          <a:blip r:embed="rId3"/>
          <a:stretch>
            <a:fillRect/>
          </a:stretch>
        </p:blipFill>
        <p:spPr>
          <a:xfrm>
            <a:off x="272745" y="5029200"/>
            <a:ext cx="3772683" cy="1374461"/>
          </a:xfrm>
          <a:prstGeom prst="rect">
            <a:avLst/>
          </a:prstGeom>
        </p:spPr>
      </p:pic>
      <p:pic>
        <p:nvPicPr>
          <p:cNvPr id="9" name="Picture 8">
            <a:extLst>
              <a:ext uri="{FF2B5EF4-FFF2-40B4-BE49-F238E27FC236}">
                <a16:creationId xmlns:a16="http://schemas.microsoft.com/office/drawing/2014/main" id="{D17839E4-EED8-604A-8466-16C5C62A419D}"/>
              </a:ext>
            </a:extLst>
          </p:cNvPr>
          <p:cNvPicPr>
            <a:picLocks noChangeAspect="1"/>
          </p:cNvPicPr>
          <p:nvPr/>
        </p:nvPicPr>
        <p:blipFill>
          <a:blip r:embed="rId4"/>
          <a:stretch>
            <a:fillRect/>
          </a:stretch>
        </p:blipFill>
        <p:spPr>
          <a:xfrm>
            <a:off x="272744" y="1066800"/>
            <a:ext cx="3772683" cy="1860501"/>
          </a:xfrm>
          <a:prstGeom prst="rect">
            <a:avLst/>
          </a:prstGeom>
        </p:spPr>
      </p:pic>
    </p:spTree>
    <p:extLst>
      <p:ext uri="{BB962C8B-B14F-4D97-AF65-F5344CB8AC3E}">
        <p14:creationId xmlns:p14="http://schemas.microsoft.com/office/powerpoint/2010/main" val="809495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u="sng" dirty="0">
                <a:solidFill>
                  <a:schemeClr val="accent1">
                    <a:lumMod val="75000"/>
                  </a:schemeClr>
                </a:solidFill>
              </a:rPr>
              <a:t>Univariate analysis</a:t>
            </a:r>
          </a:p>
        </p:txBody>
      </p:sp>
      <p:sp>
        <p:nvSpPr>
          <p:cNvPr id="7" name="TextBox 6"/>
          <p:cNvSpPr txBox="1"/>
          <p:nvPr/>
        </p:nvSpPr>
        <p:spPr>
          <a:xfrm>
            <a:off x="4267200" y="990600"/>
            <a:ext cx="4724400" cy="4185761"/>
          </a:xfrm>
          <a:prstGeom prst="rect">
            <a:avLst/>
          </a:prstGeom>
          <a:noFill/>
        </p:spPr>
        <p:txBody>
          <a:bodyPr wrap="square" rtlCol="0">
            <a:spAutoFit/>
          </a:bodyPr>
          <a:lstStyle/>
          <a:p>
            <a:r>
              <a:rPr lang="en-US" sz="1400" dirty="0">
                <a:solidFill>
                  <a:schemeClr val="accent1">
                    <a:lumMod val="75000"/>
                  </a:schemeClr>
                </a:solidFill>
              </a:rPr>
              <a:t>From univariate analysis on income, annuity, Loan amount, age and region population fields, below are few insights:</a:t>
            </a:r>
          </a:p>
          <a:p>
            <a:endParaRPr lang="en-US" sz="1400" dirty="0">
              <a:solidFill>
                <a:schemeClr val="accent1">
                  <a:lumMod val="75000"/>
                </a:schemeClr>
              </a:solidFill>
            </a:endParaRPr>
          </a:p>
          <a:p>
            <a:pPr marL="285750" indent="-285750">
              <a:buFont typeface="Arial" panose="020B0604020202020204" pitchFamily="34" charset="0"/>
              <a:buChar char="•"/>
            </a:pPr>
            <a:r>
              <a:rPr lang="en-US" sz="1400" dirty="0">
                <a:solidFill>
                  <a:schemeClr val="accent1">
                    <a:lumMod val="75000"/>
                  </a:schemeClr>
                </a:solidFill>
              </a:rPr>
              <a:t>It seems majority of defaulter are from low populated area, we can see that proportions for 0.05 and 0.07 are lower than that of non-defaulters</a:t>
            </a: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r>
              <a:rPr lang="en-US" sz="1400" dirty="0">
                <a:solidFill>
                  <a:schemeClr val="accent1">
                    <a:lumMod val="75000"/>
                  </a:schemeClr>
                </a:solidFill>
              </a:rPr>
              <a:t>The median age for defaulters are around 14000 days older which would be around 40 Years</a:t>
            </a:r>
          </a:p>
          <a:p>
            <a:pPr marL="285750" indent="-285750">
              <a:buFont typeface="Arial" panose="020B0604020202020204" pitchFamily="34" charset="0"/>
              <a:buChar char="•"/>
            </a:pPr>
            <a:r>
              <a:rPr lang="en-US" sz="1400" dirty="0">
                <a:solidFill>
                  <a:schemeClr val="accent1">
                    <a:lumMod val="75000"/>
                  </a:schemeClr>
                </a:solidFill>
              </a:rPr>
              <a:t>It looks like as the age increases proportion of defaulters decreases</a:t>
            </a:r>
          </a:p>
          <a:p>
            <a:pPr marL="285750" indent="-285750">
              <a:buFont typeface="Arial" panose="020B0604020202020204" pitchFamily="34" charset="0"/>
              <a:buChar char="•"/>
            </a:pPr>
            <a:r>
              <a:rPr lang="en-US" sz="1400" dirty="0">
                <a:solidFill>
                  <a:schemeClr val="accent1">
                    <a:lumMod val="75000"/>
                  </a:schemeClr>
                </a:solidFill>
              </a:rPr>
              <a:t>The younger customers seems to have higher proportion of defaulters</a:t>
            </a:r>
          </a:p>
        </p:txBody>
      </p:sp>
      <p:pic>
        <p:nvPicPr>
          <p:cNvPr id="5" name="Picture 4">
            <a:extLst>
              <a:ext uri="{FF2B5EF4-FFF2-40B4-BE49-F238E27FC236}">
                <a16:creationId xmlns:a16="http://schemas.microsoft.com/office/drawing/2014/main" id="{D57C00A0-E380-FE4F-AB22-032DE2E07A7A}"/>
              </a:ext>
            </a:extLst>
          </p:cNvPr>
          <p:cNvPicPr>
            <a:picLocks noChangeAspect="1"/>
          </p:cNvPicPr>
          <p:nvPr/>
        </p:nvPicPr>
        <p:blipFill>
          <a:blip r:embed="rId2"/>
          <a:stretch>
            <a:fillRect/>
          </a:stretch>
        </p:blipFill>
        <p:spPr>
          <a:xfrm>
            <a:off x="383631" y="1600200"/>
            <a:ext cx="3772683" cy="1374461"/>
          </a:xfrm>
          <a:prstGeom prst="rect">
            <a:avLst/>
          </a:prstGeom>
        </p:spPr>
      </p:pic>
      <p:pic>
        <p:nvPicPr>
          <p:cNvPr id="6" name="Picture 5">
            <a:extLst>
              <a:ext uri="{FF2B5EF4-FFF2-40B4-BE49-F238E27FC236}">
                <a16:creationId xmlns:a16="http://schemas.microsoft.com/office/drawing/2014/main" id="{F5BBC626-6579-8342-9C61-EADC0EC49D53}"/>
              </a:ext>
            </a:extLst>
          </p:cNvPr>
          <p:cNvPicPr>
            <a:picLocks noChangeAspect="1"/>
          </p:cNvPicPr>
          <p:nvPr/>
        </p:nvPicPr>
        <p:blipFill>
          <a:blip r:embed="rId3"/>
          <a:stretch>
            <a:fillRect/>
          </a:stretch>
        </p:blipFill>
        <p:spPr>
          <a:xfrm>
            <a:off x="383631" y="3962400"/>
            <a:ext cx="3772683" cy="1383555"/>
          </a:xfrm>
          <a:prstGeom prst="rect">
            <a:avLst/>
          </a:prstGeom>
        </p:spPr>
      </p:pic>
    </p:spTree>
    <p:extLst>
      <p:ext uri="{BB962C8B-B14F-4D97-AF65-F5344CB8AC3E}">
        <p14:creationId xmlns:p14="http://schemas.microsoft.com/office/powerpoint/2010/main" val="3068945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u="sng" dirty="0">
                <a:solidFill>
                  <a:schemeClr val="accent1">
                    <a:lumMod val="75000"/>
                  </a:schemeClr>
                </a:solidFill>
              </a:rPr>
              <a:t>Bivariate analysis</a:t>
            </a:r>
          </a:p>
        </p:txBody>
      </p:sp>
      <p:sp>
        <p:nvSpPr>
          <p:cNvPr id="7" name="TextBox 6"/>
          <p:cNvSpPr txBox="1"/>
          <p:nvPr/>
        </p:nvSpPr>
        <p:spPr>
          <a:xfrm>
            <a:off x="381000" y="990600"/>
            <a:ext cx="5486400" cy="5816977"/>
          </a:xfrm>
          <a:prstGeom prst="rect">
            <a:avLst/>
          </a:prstGeom>
          <a:noFill/>
        </p:spPr>
        <p:txBody>
          <a:bodyPr wrap="square" rtlCol="0">
            <a:spAutoFit/>
          </a:bodyPr>
          <a:lstStyle/>
          <a:p>
            <a:r>
              <a:rPr lang="en-US" sz="1400" b="1" u="sng" dirty="0">
                <a:solidFill>
                  <a:schemeClr val="accent1">
                    <a:lumMod val="75000"/>
                  </a:schemeClr>
                </a:solidFill>
              </a:rPr>
              <a:t>DAYS_BIRTH and DAYS_EMPLOYED</a:t>
            </a:r>
          </a:p>
          <a:p>
            <a:pPr marL="285750" indent="-285750">
              <a:buFont typeface="Arial" panose="020B0604020202020204" pitchFamily="34" charset="0"/>
              <a:buChar char="•"/>
            </a:pPr>
            <a:r>
              <a:rPr lang="en-US" sz="1400" dirty="0">
                <a:solidFill>
                  <a:schemeClr val="accent1">
                    <a:lumMod val="75000"/>
                  </a:schemeClr>
                </a:solidFill>
              </a:rPr>
              <a:t>The correlation between employment and loan amount for non defaulters is -0.0663 , but if we considered data for only non-retired applicants correlation is: 0.0818</a:t>
            </a:r>
          </a:p>
          <a:p>
            <a:pPr marL="285750" indent="-285750">
              <a:buFont typeface="Arial" panose="020B0604020202020204" pitchFamily="34" charset="0"/>
              <a:buChar char="•"/>
            </a:pPr>
            <a:r>
              <a:rPr lang="en-US" sz="1400" dirty="0">
                <a:solidFill>
                  <a:schemeClr val="accent1">
                    <a:lumMod val="75000"/>
                  </a:schemeClr>
                </a:solidFill>
              </a:rPr>
              <a:t>The correlation between employment and loan amount for loan-defaulters is 0.0018 , but if we considered data for only non-retired applicants correlation is: 0.1124</a:t>
            </a:r>
          </a:p>
          <a:p>
            <a:pPr marL="285750" indent="-285750">
              <a:buFont typeface="Arial" panose="020B0604020202020204" pitchFamily="34" charset="0"/>
              <a:buChar char="•"/>
            </a:pPr>
            <a:r>
              <a:rPr lang="en-US" sz="1400" dirty="0">
                <a:solidFill>
                  <a:schemeClr val="accent1">
                    <a:lumMod val="75000"/>
                  </a:schemeClr>
                </a:solidFill>
              </a:rPr>
              <a:t>for Payment defaulters (TARGET = 1) As age increases and days employed increases, the loan default shows reductions. So It might be case that younger people will short employment history tend to default more.</a:t>
            </a:r>
          </a:p>
          <a:p>
            <a:pPr marL="285750" indent="-285750">
              <a:buFont typeface="Arial" panose="020B0604020202020204" pitchFamily="34" charset="0"/>
              <a:buChar char="•"/>
            </a:pPr>
            <a:r>
              <a:rPr lang="en-US" sz="1400" dirty="0">
                <a:solidFill>
                  <a:schemeClr val="accent1">
                    <a:lumMod val="75000"/>
                  </a:schemeClr>
                </a:solidFill>
              </a:rPr>
              <a:t>Also for loan defaulters, their is correlation between employment period and loan amount is around 0.1124 which is significantly more than non-defaulters. (This observation is only for non-retired applicants)</a:t>
            </a:r>
          </a:p>
          <a:p>
            <a:pPr marL="285750" indent="-285750">
              <a:buFont typeface="Arial" panose="020B0604020202020204" pitchFamily="34" charset="0"/>
              <a:buChar char="•"/>
            </a:pPr>
            <a:endParaRPr lang="en-US" sz="1400" b="1" dirty="0">
              <a:solidFill>
                <a:schemeClr val="accent1">
                  <a:lumMod val="75000"/>
                </a:schemeClr>
              </a:solidFill>
            </a:endParaRPr>
          </a:p>
          <a:p>
            <a:r>
              <a:rPr lang="en-US" sz="1400" b="1" u="sng" dirty="0">
                <a:solidFill>
                  <a:schemeClr val="accent1">
                    <a:lumMod val="75000"/>
                  </a:schemeClr>
                </a:solidFill>
              </a:rPr>
              <a:t>AMT_CREDIT and DAYS_EMPLOYED</a:t>
            </a:r>
          </a:p>
          <a:p>
            <a:pPr marL="285750" indent="-285750">
              <a:buFont typeface="Arial" panose="020B0604020202020204" pitchFamily="34" charset="0"/>
              <a:buChar char="•"/>
            </a:pPr>
            <a:r>
              <a:rPr lang="en-US" sz="1400" dirty="0">
                <a:solidFill>
                  <a:schemeClr val="accent1">
                    <a:lumMod val="75000"/>
                  </a:schemeClr>
                </a:solidFill>
              </a:rPr>
              <a:t>for Payment defaulters (TARGET = 1) It seems that the credit amount of loan is low at higher experience level. Also the loan default is concentrated below 1.5M Loan amount credit and below 10000 days (around 30 Years job experience)</a:t>
            </a:r>
          </a:p>
          <a:p>
            <a:pPr marL="285750" indent="-285750">
              <a:buFont typeface="Arial" panose="020B0604020202020204" pitchFamily="34" charset="0"/>
              <a:buChar char="•"/>
            </a:pPr>
            <a:endParaRPr lang="en-US" sz="1400" b="1" dirty="0">
              <a:solidFill>
                <a:schemeClr val="accent1">
                  <a:lumMod val="75000"/>
                </a:schemeClr>
              </a:solidFill>
            </a:endParaRPr>
          </a:p>
          <a:p>
            <a:pPr marL="285750" indent="-285750">
              <a:buFont typeface="Arial" panose="020B0604020202020204" pitchFamily="34" charset="0"/>
              <a:buChar char="•"/>
            </a:pPr>
            <a:endParaRPr lang="en-US" sz="1400" b="1" dirty="0">
              <a:solidFill>
                <a:schemeClr val="accent1">
                  <a:lumMod val="75000"/>
                </a:schemeClr>
              </a:solidFill>
            </a:endParaRP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endParaRPr lang="en-US" dirty="0">
              <a:solidFill>
                <a:schemeClr val="accent1">
                  <a:lumMod val="75000"/>
                </a:schemeClr>
              </a:solidFill>
            </a:endParaRPr>
          </a:p>
          <a:p>
            <a:pPr marL="285750" indent="-285750">
              <a:buFont typeface="Arial" panose="020B0604020202020204" pitchFamily="34" charset="0"/>
              <a:buChar char="•"/>
            </a:pPr>
            <a:endParaRPr lang="en-US" dirty="0">
              <a:solidFill>
                <a:schemeClr val="accent1">
                  <a:lumMod val="75000"/>
                </a:schemeClr>
              </a:solidFill>
            </a:endParaRPr>
          </a:p>
        </p:txBody>
      </p:sp>
      <p:pic>
        <p:nvPicPr>
          <p:cNvPr id="3" name="Picture 2">
            <a:extLst>
              <a:ext uri="{FF2B5EF4-FFF2-40B4-BE49-F238E27FC236}">
                <a16:creationId xmlns:a16="http://schemas.microsoft.com/office/drawing/2014/main" id="{6B92D0FF-6A68-3A4A-920D-21EADA335AB5}"/>
              </a:ext>
            </a:extLst>
          </p:cNvPr>
          <p:cNvPicPr>
            <a:picLocks noChangeAspect="1"/>
          </p:cNvPicPr>
          <p:nvPr/>
        </p:nvPicPr>
        <p:blipFill>
          <a:blip r:embed="rId2"/>
          <a:stretch>
            <a:fillRect/>
          </a:stretch>
        </p:blipFill>
        <p:spPr>
          <a:xfrm>
            <a:off x="5715000" y="1600200"/>
            <a:ext cx="3287168" cy="2178050"/>
          </a:xfrm>
          <a:prstGeom prst="rect">
            <a:avLst/>
          </a:prstGeom>
        </p:spPr>
      </p:pic>
      <p:pic>
        <p:nvPicPr>
          <p:cNvPr id="4" name="Picture 3">
            <a:extLst>
              <a:ext uri="{FF2B5EF4-FFF2-40B4-BE49-F238E27FC236}">
                <a16:creationId xmlns:a16="http://schemas.microsoft.com/office/drawing/2014/main" id="{27D4C43F-24B4-AA4C-991B-E76CD7AB1B40}"/>
              </a:ext>
            </a:extLst>
          </p:cNvPr>
          <p:cNvPicPr>
            <a:picLocks noChangeAspect="1"/>
          </p:cNvPicPr>
          <p:nvPr/>
        </p:nvPicPr>
        <p:blipFill>
          <a:blip r:embed="rId3"/>
          <a:stretch>
            <a:fillRect/>
          </a:stretch>
        </p:blipFill>
        <p:spPr>
          <a:xfrm>
            <a:off x="5789271" y="4140644"/>
            <a:ext cx="3287168" cy="2141400"/>
          </a:xfrm>
          <a:prstGeom prst="rect">
            <a:avLst/>
          </a:prstGeom>
        </p:spPr>
      </p:pic>
    </p:spTree>
    <p:extLst>
      <p:ext uri="{BB962C8B-B14F-4D97-AF65-F5344CB8AC3E}">
        <p14:creationId xmlns:p14="http://schemas.microsoft.com/office/powerpoint/2010/main" val="3343838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u="sng" dirty="0">
                <a:solidFill>
                  <a:schemeClr val="accent1">
                    <a:lumMod val="75000"/>
                  </a:schemeClr>
                </a:solidFill>
              </a:rPr>
              <a:t>Bivariate analysis</a:t>
            </a:r>
          </a:p>
        </p:txBody>
      </p:sp>
      <p:sp>
        <p:nvSpPr>
          <p:cNvPr id="7" name="TextBox 6"/>
          <p:cNvSpPr txBox="1"/>
          <p:nvPr/>
        </p:nvSpPr>
        <p:spPr>
          <a:xfrm>
            <a:off x="381000" y="990600"/>
            <a:ext cx="4191000" cy="6678751"/>
          </a:xfrm>
          <a:prstGeom prst="rect">
            <a:avLst/>
          </a:prstGeom>
          <a:noFill/>
        </p:spPr>
        <p:txBody>
          <a:bodyPr wrap="square" rtlCol="0">
            <a:spAutoFit/>
          </a:bodyPr>
          <a:lstStyle/>
          <a:p>
            <a:r>
              <a:rPr lang="en-US" sz="1400" b="1" u="sng" dirty="0">
                <a:solidFill>
                  <a:schemeClr val="accent1">
                    <a:lumMod val="75000"/>
                  </a:schemeClr>
                </a:solidFill>
              </a:rPr>
              <a:t>AMT_CREDIT and AMT_GOODS_PRICE</a:t>
            </a:r>
            <a:endParaRPr lang="en-US" sz="1400" u="sng" dirty="0">
              <a:solidFill>
                <a:schemeClr val="accent1">
                  <a:lumMod val="75000"/>
                </a:schemeClr>
              </a:solidFill>
            </a:endParaRPr>
          </a:p>
          <a:p>
            <a:pPr marL="285750" indent="-285750">
              <a:buFont typeface="Arial" panose="020B0604020202020204" pitchFamily="34" charset="0"/>
              <a:buChar char="•"/>
            </a:pPr>
            <a:r>
              <a:rPr lang="en-US" sz="1400" dirty="0">
                <a:solidFill>
                  <a:schemeClr val="accent1">
                    <a:lumMod val="75000"/>
                  </a:schemeClr>
                </a:solidFill>
              </a:rPr>
              <a:t>The correlation between property price and loan amount for non defaulters is 0.9816 but for defaulters it is: 0.9776</a:t>
            </a:r>
          </a:p>
          <a:p>
            <a:pPr marL="285750" indent="-285750">
              <a:buFont typeface="Arial" panose="020B0604020202020204" pitchFamily="34" charset="0"/>
              <a:buChar char="•"/>
            </a:pPr>
            <a:r>
              <a:rPr lang="en-US" sz="1400" dirty="0">
                <a:solidFill>
                  <a:schemeClr val="accent1">
                    <a:lumMod val="75000"/>
                  </a:schemeClr>
                </a:solidFill>
              </a:rPr>
              <a:t>credit amount and goods price are highly correlated variables for both defaulters and non - defaulters. So as the home price increases the loan amount also increases</a:t>
            </a:r>
          </a:p>
          <a:p>
            <a:endParaRPr lang="en-US" sz="1400" dirty="0">
              <a:solidFill>
                <a:schemeClr val="accent1">
                  <a:lumMod val="75000"/>
                </a:schemeClr>
              </a:solidFill>
            </a:endParaRPr>
          </a:p>
          <a:p>
            <a:r>
              <a:rPr lang="en-US" sz="1400" b="1" u="sng" dirty="0">
                <a:solidFill>
                  <a:schemeClr val="accent1">
                    <a:lumMod val="75000"/>
                  </a:schemeClr>
                </a:solidFill>
              </a:rPr>
              <a:t>AMT_CREDIT and AMT_ANNUITY</a:t>
            </a:r>
            <a:endParaRPr lang="en-US" sz="1400" u="sng" dirty="0">
              <a:solidFill>
                <a:schemeClr val="accent1">
                  <a:lumMod val="75000"/>
                </a:schemeClr>
              </a:solidFill>
            </a:endParaRPr>
          </a:p>
          <a:p>
            <a:pPr marL="285750" indent="-285750">
              <a:buFont typeface="Arial" panose="020B0604020202020204" pitchFamily="34" charset="0"/>
              <a:buChar char="•"/>
            </a:pPr>
            <a:r>
              <a:rPr lang="en-US" sz="1400" dirty="0">
                <a:solidFill>
                  <a:schemeClr val="accent1">
                    <a:lumMod val="75000"/>
                  </a:schemeClr>
                </a:solidFill>
              </a:rPr>
              <a:t>The correlation between AMT_ANNUITY (EMI) and loan amount for non defaulters is 0.7609 but for defaulters it is: 0.7401</a:t>
            </a:r>
          </a:p>
          <a:p>
            <a:pPr marL="285750" indent="-285750">
              <a:buFont typeface="Arial" panose="020B0604020202020204" pitchFamily="34" charset="0"/>
              <a:buChar char="•"/>
            </a:pPr>
            <a:r>
              <a:rPr lang="en-US" sz="1400" dirty="0">
                <a:solidFill>
                  <a:schemeClr val="accent1">
                    <a:lumMod val="75000"/>
                  </a:schemeClr>
                </a:solidFill>
              </a:rPr>
              <a:t>credit amount and AMT_ANNUITY (EMI) are highly correlated variables for both defaulters and non - defaulters . So as the home price increases the EMI amount also increases which is logical</a:t>
            </a:r>
          </a:p>
          <a:p>
            <a:endParaRPr lang="en-US" sz="1400" dirty="0">
              <a:solidFill>
                <a:schemeClr val="accent1">
                  <a:lumMod val="75000"/>
                </a:schemeClr>
              </a:solidFill>
            </a:endParaRPr>
          </a:p>
          <a:p>
            <a:r>
              <a:rPr lang="en-US" sz="1400" b="1" u="sng" dirty="0">
                <a:solidFill>
                  <a:schemeClr val="accent1">
                    <a:lumMod val="75000"/>
                  </a:schemeClr>
                </a:solidFill>
              </a:rPr>
              <a:t>AMT_ANNUITY and AMT_GOODS_PRICE</a:t>
            </a:r>
            <a:endParaRPr lang="en-US" sz="1400" u="sng" dirty="0">
              <a:solidFill>
                <a:schemeClr val="accent1">
                  <a:lumMod val="75000"/>
                </a:schemeClr>
              </a:solidFill>
            </a:endParaRPr>
          </a:p>
          <a:p>
            <a:r>
              <a:rPr lang="en-US" sz="1400" dirty="0">
                <a:solidFill>
                  <a:schemeClr val="accent1">
                    <a:lumMod val="75000"/>
                  </a:schemeClr>
                </a:solidFill>
              </a:rPr>
              <a:t>The correlation between DAYS_EMPLOYED (employment) and loan amount for non defaulters is 0.7604 but for defaulters it is: 0.7374</a:t>
            </a:r>
          </a:p>
          <a:p>
            <a:endParaRPr lang="en-US" sz="1400" dirty="0">
              <a:solidFill>
                <a:schemeClr val="accent1">
                  <a:lumMod val="75000"/>
                </a:schemeClr>
              </a:solidFill>
            </a:endParaRPr>
          </a:p>
          <a:p>
            <a:r>
              <a:rPr lang="en-US" sz="1400" dirty="0">
                <a:solidFill>
                  <a:schemeClr val="accent1">
                    <a:lumMod val="75000"/>
                  </a:schemeClr>
                </a:solidFill>
              </a:rPr>
              <a:t>All three variables AMT_CREDIT, AMT_GOODS_PRICE and AMT_ANNUITY are highly correlated for both defaulters and non-defaulters, which might not give a good indicator for defaulter detection</a:t>
            </a:r>
          </a:p>
          <a:p>
            <a:endParaRPr lang="en-US" sz="1400" dirty="0">
              <a:solidFill>
                <a:schemeClr val="accent1">
                  <a:lumMod val="75000"/>
                </a:schemeClr>
              </a:solidFill>
            </a:endParaRPr>
          </a:p>
          <a:p>
            <a:pPr marL="285750" indent="-285750">
              <a:buFont typeface="Arial" panose="020B0604020202020204" pitchFamily="34" charset="0"/>
              <a:buChar char="•"/>
            </a:pPr>
            <a:endParaRPr lang="en-US" dirty="0">
              <a:solidFill>
                <a:schemeClr val="accent1">
                  <a:lumMod val="75000"/>
                </a:schemeClr>
              </a:solidFill>
            </a:endParaRPr>
          </a:p>
          <a:p>
            <a:pPr marL="285750" indent="-285750">
              <a:buFont typeface="Arial" panose="020B0604020202020204" pitchFamily="34" charset="0"/>
              <a:buChar char="•"/>
            </a:pPr>
            <a:endParaRPr lang="en-US" dirty="0">
              <a:solidFill>
                <a:schemeClr val="accent1">
                  <a:lumMod val="75000"/>
                </a:schemeClr>
              </a:solidFill>
            </a:endParaRPr>
          </a:p>
        </p:txBody>
      </p:sp>
      <p:pic>
        <p:nvPicPr>
          <p:cNvPr id="3" name="Picture 2">
            <a:extLst>
              <a:ext uri="{FF2B5EF4-FFF2-40B4-BE49-F238E27FC236}">
                <a16:creationId xmlns:a16="http://schemas.microsoft.com/office/drawing/2014/main" id="{40C5E4CC-0A7D-7043-8608-5F7B3E311F08}"/>
              </a:ext>
            </a:extLst>
          </p:cNvPr>
          <p:cNvPicPr>
            <a:picLocks noChangeAspect="1"/>
          </p:cNvPicPr>
          <p:nvPr/>
        </p:nvPicPr>
        <p:blipFill>
          <a:blip r:embed="rId2"/>
          <a:stretch>
            <a:fillRect/>
          </a:stretch>
        </p:blipFill>
        <p:spPr>
          <a:xfrm>
            <a:off x="5410200" y="942763"/>
            <a:ext cx="3048965" cy="1912661"/>
          </a:xfrm>
          <a:prstGeom prst="rect">
            <a:avLst/>
          </a:prstGeom>
        </p:spPr>
      </p:pic>
      <p:pic>
        <p:nvPicPr>
          <p:cNvPr id="4" name="Picture 3">
            <a:extLst>
              <a:ext uri="{FF2B5EF4-FFF2-40B4-BE49-F238E27FC236}">
                <a16:creationId xmlns:a16="http://schemas.microsoft.com/office/drawing/2014/main" id="{8F5906AB-4400-D249-9E78-6EEB5523177F}"/>
              </a:ext>
            </a:extLst>
          </p:cNvPr>
          <p:cNvPicPr>
            <a:picLocks noChangeAspect="1"/>
          </p:cNvPicPr>
          <p:nvPr/>
        </p:nvPicPr>
        <p:blipFill>
          <a:blip r:embed="rId3"/>
          <a:stretch>
            <a:fillRect/>
          </a:stretch>
        </p:blipFill>
        <p:spPr>
          <a:xfrm>
            <a:off x="5410200" y="2855424"/>
            <a:ext cx="3048965" cy="1962636"/>
          </a:xfrm>
          <a:prstGeom prst="rect">
            <a:avLst/>
          </a:prstGeom>
        </p:spPr>
      </p:pic>
      <p:pic>
        <p:nvPicPr>
          <p:cNvPr id="5" name="Picture 4">
            <a:extLst>
              <a:ext uri="{FF2B5EF4-FFF2-40B4-BE49-F238E27FC236}">
                <a16:creationId xmlns:a16="http://schemas.microsoft.com/office/drawing/2014/main" id="{F4B69226-8A13-F240-99EC-5D0E4AC139B4}"/>
              </a:ext>
            </a:extLst>
          </p:cNvPr>
          <p:cNvPicPr>
            <a:picLocks noChangeAspect="1"/>
          </p:cNvPicPr>
          <p:nvPr/>
        </p:nvPicPr>
        <p:blipFill>
          <a:blip r:embed="rId4"/>
          <a:stretch>
            <a:fillRect/>
          </a:stretch>
        </p:blipFill>
        <p:spPr>
          <a:xfrm>
            <a:off x="5410200" y="4818060"/>
            <a:ext cx="3048966" cy="1962636"/>
          </a:xfrm>
          <a:prstGeom prst="rect">
            <a:avLst/>
          </a:prstGeom>
        </p:spPr>
      </p:pic>
    </p:spTree>
    <p:extLst>
      <p:ext uri="{BB962C8B-B14F-4D97-AF65-F5344CB8AC3E}">
        <p14:creationId xmlns:p14="http://schemas.microsoft.com/office/powerpoint/2010/main" val="4110590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u="sng" dirty="0">
                <a:solidFill>
                  <a:schemeClr val="accent1">
                    <a:lumMod val="75000"/>
                  </a:schemeClr>
                </a:solidFill>
              </a:rPr>
              <a:t>Previous application data analysis</a:t>
            </a:r>
          </a:p>
        </p:txBody>
      </p:sp>
      <p:sp>
        <p:nvSpPr>
          <p:cNvPr id="7" name="TextBox 6"/>
          <p:cNvSpPr txBox="1"/>
          <p:nvPr/>
        </p:nvSpPr>
        <p:spPr>
          <a:xfrm>
            <a:off x="381000" y="990600"/>
            <a:ext cx="4038600" cy="375487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accent1">
                    <a:lumMod val="75000"/>
                  </a:schemeClr>
                </a:solidFill>
              </a:rPr>
              <a:t>The previously refused % of applications for non-defaulters is: 16.75</a:t>
            </a:r>
          </a:p>
          <a:p>
            <a:pPr marL="285750" indent="-285750">
              <a:buFont typeface="Arial" panose="020B0604020202020204" pitchFamily="34" charset="0"/>
              <a:buChar char="•"/>
            </a:pPr>
            <a:r>
              <a:rPr lang="en-US" sz="1400" dirty="0">
                <a:solidFill>
                  <a:schemeClr val="accent1">
                    <a:lumMod val="75000"/>
                  </a:schemeClr>
                </a:solidFill>
              </a:rPr>
              <a:t>The previously refused % of applications for defaulters is: 23.96</a:t>
            </a: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r>
              <a:rPr lang="en-US" sz="1400" dirty="0">
                <a:solidFill>
                  <a:schemeClr val="accent1">
                    <a:lumMod val="75000"/>
                  </a:schemeClr>
                </a:solidFill>
              </a:rPr>
              <a:t>Its seems that for TARGET = 1 clients have larger proportion of previously Refused applications</a:t>
            </a:r>
          </a:p>
          <a:p>
            <a:pPr marL="285750" indent="-285750">
              <a:buFont typeface="Arial" panose="020B0604020202020204" pitchFamily="34" charset="0"/>
              <a:buChar char="•"/>
            </a:pPr>
            <a:r>
              <a:rPr lang="en-US" sz="1400" dirty="0">
                <a:solidFill>
                  <a:schemeClr val="accent1">
                    <a:lumMod val="75000"/>
                  </a:schemeClr>
                </a:solidFill>
              </a:rPr>
              <a:t>Its seems that for defaulters more of the previous applications were for cash loans</a:t>
            </a:r>
          </a:p>
          <a:p>
            <a:pPr marL="285750" indent="-285750">
              <a:buFont typeface="Arial" panose="020B0604020202020204" pitchFamily="34" charset="0"/>
              <a:buChar char="•"/>
            </a:pPr>
            <a:r>
              <a:rPr lang="en-US" sz="1400" dirty="0">
                <a:solidFill>
                  <a:schemeClr val="accent1">
                    <a:lumMod val="75000"/>
                  </a:schemeClr>
                </a:solidFill>
              </a:rPr>
              <a:t>in case of non-defaulters the consumer loans and cash loan proportion is similar</a:t>
            </a:r>
          </a:p>
          <a:p>
            <a:pPr marL="285750" indent="-285750">
              <a:buFont typeface="Arial" panose="020B0604020202020204" pitchFamily="34" charset="0"/>
              <a:buChar char="•"/>
            </a:pPr>
            <a:r>
              <a:rPr lang="en-US" sz="1400" dirty="0">
                <a:solidFill>
                  <a:schemeClr val="accent1">
                    <a:lumMod val="75000"/>
                  </a:schemeClr>
                </a:solidFill>
              </a:rPr>
              <a:t>Its seems that for defaulters mean time of previous applications closed was smaller than that of non-defaulters</a:t>
            </a:r>
          </a:p>
          <a:p>
            <a:pPr marL="285750" indent="-285750">
              <a:buFont typeface="Arial" panose="020B0604020202020204" pitchFamily="34" charset="0"/>
              <a:buChar char="•"/>
            </a:pPr>
            <a:r>
              <a:rPr lang="en-US" sz="1400" dirty="0">
                <a:solidFill>
                  <a:schemeClr val="accent1">
                    <a:lumMod val="75000"/>
                  </a:schemeClr>
                </a:solidFill>
              </a:rPr>
              <a:t>for defaulters have previous loan duration smaller than that of non-defaulters</a:t>
            </a:r>
          </a:p>
        </p:txBody>
      </p:sp>
      <p:pic>
        <p:nvPicPr>
          <p:cNvPr id="3" name="Picture 2">
            <a:extLst>
              <a:ext uri="{FF2B5EF4-FFF2-40B4-BE49-F238E27FC236}">
                <a16:creationId xmlns:a16="http://schemas.microsoft.com/office/drawing/2014/main" id="{976650E2-ED37-0F47-A075-0136DAB9B436}"/>
              </a:ext>
            </a:extLst>
          </p:cNvPr>
          <p:cNvPicPr>
            <a:picLocks noChangeAspect="1"/>
          </p:cNvPicPr>
          <p:nvPr/>
        </p:nvPicPr>
        <p:blipFill>
          <a:blip r:embed="rId2"/>
          <a:stretch>
            <a:fillRect/>
          </a:stretch>
        </p:blipFill>
        <p:spPr>
          <a:xfrm>
            <a:off x="4914900" y="971166"/>
            <a:ext cx="3848100" cy="1582396"/>
          </a:xfrm>
          <a:prstGeom prst="rect">
            <a:avLst/>
          </a:prstGeom>
        </p:spPr>
      </p:pic>
      <p:pic>
        <p:nvPicPr>
          <p:cNvPr id="4" name="Picture 3">
            <a:extLst>
              <a:ext uri="{FF2B5EF4-FFF2-40B4-BE49-F238E27FC236}">
                <a16:creationId xmlns:a16="http://schemas.microsoft.com/office/drawing/2014/main" id="{244F0C7E-1E6E-2F4D-9C56-F84AE63146EF}"/>
              </a:ext>
            </a:extLst>
          </p:cNvPr>
          <p:cNvPicPr>
            <a:picLocks noChangeAspect="1"/>
          </p:cNvPicPr>
          <p:nvPr/>
        </p:nvPicPr>
        <p:blipFill>
          <a:blip r:embed="rId3"/>
          <a:stretch>
            <a:fillRect/>
          </a:stretch>
        </p:blipFill>
        <p:spPr>
          <a:xfrm>
            <a:off x="4819650" y="2723541"/>
            <a:ext cx="4038600" cy="2083918"/>
          </a:xfrm>
          <a:prstGeom prst="rect">
            <a:avLst/>
          </a:prstGeom>
        </p:spPr>
      </p:pic>
      <p:pic>
        <p:nvPicPr>
          <p:cNvPr id="5" name="Picture 4">
            <a:extLst>
              <a:ext uri="{FF2B5EF4-FFF2-40B4-BE49-F238E27FC236}">
                <a16:creationId xmlns:a16="http://schemas.microsoft.com/office/drawing/2014/main" id="{D1F7502A-0A70-9B46-B553-44AE97ED1B4F}"/>
              </a:ext>
            </a:extLst>
          </p:cNvPr>
          <p:cNvPicPr>
            <a:picLocks noChangeAspect="1"/>
          </p:cNvPicPr>
          <p:nvPr/>
        </p:nvPicPr>
        <p:blipFill>
          <a:blip r:embed="rId4"/>
          <a:stretch>
            <a:fillRect/>
          </a:stretch>
        </p:blipFill>
        <p:spPr>
          <a:xfrm>
            <a:off x="285750" y="4818921"/>
            <a:ext cx="4133850" cy="1962592"/>
          </a:xfrm>
          <a:prstGeom prst="rect">
            <a:avLst/>
          </a:prstGeom>
        </p:spPr>
      </p:pic>
      <p:pic>
        <p:nvPicPr>
          <p:cNvPr id="8" name="Picture 7">
            <a:extLst>
              <a:ext uri="{FF2B5EF4-FFF2-40B4-BE49-F238E27FC236}">
                <a16:creationId xmlns:a16="http://schemas.microsoft.com/office/drawing/2014/main" id="{0E24F606-AF76-314A-8F13-B0B91921E792}"/>
              </a:ext>
            </a:extLst>
          </p:cNvPr>
          <p:cNvPicPr>
            <a:picLocks noChangeAspect="1"/>
          </p:cNvPicPr>
          <p:nvPr/>
        </p:nvPicPr>
        <p:blipFill>
          <a:blip r:embed="rId5"/>
          <a:stretch>
            <a:fillRect/>
          </a:stretch>
        </p:blipFill>
        <p:spPr>
          <a:xfrm>
            <a:off x="4819650" y="4818436"/>
            <a:ext cx="4324350" cy="1970440"/>
          </a:xfrm>
          <a:prstGeom prst="rect">
            <a:avLst/>
          </a:prstGeom>
        </p:spPr>
      </p:pic>
    </p:spTree>
    <p:extLst>
      <p:ext uri="{BB962C8B-B14F-4D97-AF65-F5344CB8AC3E}">
        <p14:creationId xmlns:p14="http://schemas.microsoft.com/office/powerpoint/2010/main" val="677068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u="sng" dirty="0">
                <a:solidFill>
                  <a:schemeClr val="accent1">
                    <a:lumMod val="75000"/>
                  </a:schemeClr>
                </a:solidFill>
              </a:rPr>
              <a:t>Previous application data analysis</a:t>
            </a:r>
          </a:p>
        </p:txBody>
      </p:sp>
      <p:sp>
        <p:nvSpPr>
          <p:cNvPr id="7" name="TextBox 6"/>
          <p:cNvSpPr txBox="1"/>
          <p:nvPr/>
        </p:nvSpPr>
        <p:spPr>
          <a:xfrm>
            <a:off x="381000" y="1143000"/>
            <a:ext cx="4063678" cy="2031325"/>
          </a:xfrm>
          <a:prstGeom prst="rect">
            <a:avLst/>
          </a:prstGeom>
          <a:noFill/>
        </p:spPr>
        <p:txBody>
          <a:bodyPr wrap="square" rtlCol="0">
            <a:spAutoFit/>
          </a:bodyPr>
          <a:lstStyle/>
          <a:p>
            <a:endParaRPr lang="en-US" sz="1400" dirty="0">
              <a:solidFill>
                <a:schemeClr val="accent1">
                  <a:lumMod val="75000"/>
                </a:schemeClr>
              </a:solidFill>
            </a:endParaRPr>
          </a:p>
          <a:p>
            <a:r>
              <a:rPr lang="en-US" sz="1400" dirty="0">
                <a:solidFill>
                  <a:schemeClr val="accent1">
                    <a:lumMod val="75000"/>
                  </a:schemeClr>
                </a:solidFill>
              </a:rPr>
              <a:t>Bivariate analysis of </a:t>
            </a:r>
            <a:r>
              <a:rPr lang="en-US" sz="1400" dirty="0" err="1">
                <a:solidFill>
                  <a:schemeClr val="accent1">
                    <a:lumMod val="75000"/>
                  </a:schemeClr>
                </a:solidFill>
              </a:rPr>
              <a:t>AMT_CREDIT_y</a:t>
            </a:r>
            <a:r>
              <a:rPr lang="en-US" sz="1400" dirty="0">
                <a:solidFill>
                  <a:schemeClr val="accent1">
                    <a:lumMod val="75000"/>
                  </a:schemeClr>
                </a:solidFill>
              </a:rPr>
              <a:t> and AMT_APPLICATION</a:t>
            </a:r>
          </a:p>
          <a:p>
            <a:pPr marL="285750" indent="-285750">
              <a:buFont typeface="Arial" panose="020B0604020202020204" pitchFamily="34" charset="0"/>
              <a:buChar char="•"/>
            </a:pPr>
            <a:r>
              <a:rPr lang="en-US" sz="1400" dirty="0">
                <a:solidFill>
                  <a:schemeClr val="accent1">
                    <a:lumMod val="75000"/>
                  </a:schemeClr>
                </a:solidFill>
              </a:rPr>
              <a:t>The previous application amount and credit amounts are show positive correlation around 0.97 Also it seems that previous application amount and current application amount have weak positive correlation of 0.092 for non-defaulters and 0.095 for defaulters</a:t>
            </a:r>
          </a:p>
        </p:txBody>
      </p:sp>
      <p:pic>
        <p:nvPicPr>
          <p:cNvPr id="6" name="Picture 5">
            <a:extLst>
              <a:ext uri="{FF2B5EF4-FFF2-40B4-BE49-F238E27FC236}">
                <a16:creationId xmlns:a16="http://schemas.microsoft.com/office/drawing/2014/main" id="{F4D774C2-AEDB-6F43-8A21-19C0F4B37739}"/>
              </a:ext>
            </a:extLst>
          </p:cNvPr>
          <p:cNvPicPr>
            <a:picLocks noChangeAspect="1"/>
          </p:cNvPicPr>
          <p:nvPr/>
        </p:nvPicPr>
        <p:blipFill>
          <a:blip r:embed="rId2"/>
          <a:stretch>
            <a:fillRect/>
          </a:stretch>
        </p:blipFill>
        <p:spPr>
          <a:xfrm>
            <a:off x="4699323" y="1143000"/>
            <a:ext cx="3660157" cy="2590800"/>
          </a:xfrm>
          <a:prstGeom prst="rect">
            <a:avLst/>
          </a:prstGeom>
        </p:spPr>
      </p:pic>
    </p:spTree>
    <p:extLst>
      <p:ext uri="{BB962C8B-B14F-4D97-AF65-F5344CB8AC3E}">
        <p14:creationId xmlns:p14="http://schemas.microsoft.com/office/powerpoint/2010/main" val="696078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accent1">
                    <a:lumMod val="75000"/>
                  </a:schemeClr>
                </a:solidFill>
              </a:rPr>
              <a:t>Thank You</a:t>
            </a:r>
          </a:p>
        </p:txBody>
      </p:sp>
    </p:spTree>
    <p:extLst>
      <p:ext uri="{BB962C8B-B14F-4D97-AF65-F5344CB8AC3E}">
        <p14:creationId xmlns:p14="http://schemas.microsoft.com/office/powerpoint/2010/main" val="3018741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solidFill>
                  <a:schemeClr val="accent1">
                    <a:lumMod val="75000"/>
                  </a:schemeClr>
                </a:solidFill>
              </a:rPr>
              <a:t>Data cleaning and imputation</a:t>
            </a:r>
          </a:p>
        </p:txBody>
      </p:sp>
      <p:sp>
        <p:nvSpPr>
          <p:cNvPr id="6" name="TextBox 5"/>
          <p:cNvSpPr txBox="1"/>
          <p:nvPr/>
        </p:nvSpPr>
        <p:spPr>
          <a:xfrm>
            <a:off x="457200" y="1676401"/>
            <a:ext cx="8305800" cy="452431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Total no of columns with missing values more than 50% : 41</a:t>
            </a:r>
          </a:p>
          <a:p>
            <a:pPr marL="742950" lvl="1" indent="-285750">
              <a:buFont typeface="Wingdings" panose="05000000000000000000" pitchFamily="2" charset="2"/>
              <a:buChar char="§"/>
            </a:pPr>
            <a:r>
              <a:rPr lang="en-US" dirty="0">
                <a:solidFill>
                  <a:schemeClr val="accent1">
                    <a:lumMod val="75000"/>
                  </a:schemeClr>
                </a:solidFill>
              </a:rPr>
              <a:t>Action taken: Deleted columns from Dataset</a:t>
            </a:r>
          </a:p>
          <a:p>
            <a:pPr lvl="1"/>
            <a:endParaRPr lang="en-US" dirty="0">
              <a:solidFill>
                <a:schemeClr val="accent1">
                  <a:lumMod val="75000"/>
                </a:schemeClr>
              </a:solidFill>
            </a:endParaRPr>
          </a:p>
          <a:p>
            <a:pPr marL="285750" indent="-285750">
              <a:buFont typeface="Arial" panose="020B0604020202020204" pitchFamily="34" charset="0"/>
              <a:buChar char="•"/>
            </a:pPr>
            <a:r>
              <a:rPr lang="en-US" dirty="0">
                <a:solidFill>
                  <a:schemeClr val="accent1">
                    <a:lumMod val="75000"/>
                  </a:schemeClr>
                </a:solidFill>
              </a:rPr>
              <a:t>Total no of columns with missing values less than 15% : 16</a:t>
            </a:r>
          </a:p>
          <a:p>
            <a:pPr marL="742950" lvl="1" indent="-285750">
              <a:buFont typeface="Wingdings" panose="05000000000000000000" pitchFamily="2" charset="2"/>
              <a:buChar char="§"/>
            </a:pPr>
            <a:r>
              <a:rPr lang="en-US" dirty="0">
                <a:solidFill>
                  <a:schemeClr val="accent1">
                    <a:lumMod val="75000"/>
                  </a:schemeClr>
                </a:solidFill>
              </a:rPr>
              <a:t>Action taken: Data imputation</a:t>
            </a:r>
          </a:p>
          <a:p>
            <a:pPr lvl="1"/>
            <a:endParaRPr lang="en-US" dirty="0">
              <a:solidFill>
                <a:schemeClr val="accent1">
                  <a:lumMod val="75000"/>
                </a:schemeClr>
              </a:solidFill>
            </a:endParaRPr>
          </a:p>
          <a:p>
            <a:pPr marL="285750" indent="-285750">
              <a:buFont typeface="Arial" panose="020B0604020202020204" pitchFamily="34" charset="0"/>
              <a:buChar char="•"/>
            </a:pPr>
            <a:r>
              <a:rPr lang="en-US" dirty="0">
                <a:solidFill>
                  <a:schemeClr val="accent1">
                    <a:lumMod val="75000"/>
                  </a:schemeClr>
                </a:solidFill>
              </a:rPr>
              <a:t>Total number of columns we have imputed data: 16</a:t>
            </a:r>
          </a:p>
          <a:p>
            <a:pPr marL="285750" indent="-285750">
              <a:buFont typeface="Arial" panose="020B0604020202020204" pitchFamily="34" charset="0"/>
              <a:buChar char="•"/>
            </a:pPr>
            <a:r>
              <a:rPr lang="en-US" dirty="0">
                <a:solidFill>
                  <a:schemeClr val="accent1">
                    <a:lumMod val="75000"/>
                  </a:schemeClr>
                </a:solidFill>
              </a:rPr>
              <a:t>Data imputation methods used</a:t>
            </a:r>
          </a:p>
          <a:p>
            <a:pPr marL="742950" lvl="1" indent="-285750">
              <a:buFont typeface="Wingdings" panose="05000000000000000000" pitchFamily="2" charset="2"/>
              <a:buChar char="§"/>
            </a:pPr>
            <a:r>
              <a:rPr lang="en-US" dirty="0">
                <a:solidFill>
                  <a:schemeClr val="accent1">
                    <a:lumMod val="75000"/>
                  </a:schemeClr>
                </a:solidFill>
              </a:rPr>
              <a:t>For categorical variables:  Used value with highest frequency</a:t>
            </a:r>
          </a:p>
          <a:p>
            <a:pPr marL="742950" lvl="1" indent="-285750">
              <a:buFont typeface="Wingdings" panose="05000000000000000000" pitchFamily="2" charset="2"/>
              <a:buChar char="§"/>
            </a:pPr>
            <a:r>
              <a:rPr lang="en-US" dirty="0">
                <a:solidFill>
                  <a:schemeClr val="accent1">
                    <a:lumMod val="75000"/>
                  </a:schemeClr>
                </a:solidFill>
              </a:rPr>
              <a:t>For numeric variables: Used mean/median value as per the data</a:t>
            </a:r>
          </a:p>
          <a:p>
            <a:pPr marL="742950" lvl="1" indent="-285750">
              <a:buFont typeface="Wingdings" panose="05000000000000000000" pitchFamily="2" charset="2"/>
              <a:buChar char="§"/>
            </a:pPr>
            <a:endParaRPr lang="en-US" dirty="0">
              <a:solidFill>
                <a:schemeClr val="accent1">
                  <a:lumMod val="75000"/>
                </a:schemeClr>
              </a:solidFill>
            </a:endParaRPr>
          </a:p>
          <a:p>
            <a:pPr marL="285750" indent="-285750">
              <a:buFont typeface="Arial" panose="020B0604020202020204" pitchFamily="34" charset="0"/>
              <a:buChar char="•"/>
            </a:pPr>
            <a:r>
              <a:rPr lang="en-US" dirty="0">
                <a:solidFill>
                  <a:schemeClr val="accent1">
                    <a:lumMod val="75000"/>
                  </a:schemeClr>
                </a:solidFill>
              </a:rPr>
              <a:t>Data cleaning and formatting</a:t>
            </a:r>
          </a:p>
          <a:p>
            <a:pPr marL="742950" lvl="1" indent="-285750">
              <a:buFont typeface="Wingdings" panose="05000000000000000000" pitchFamily="2" charset="2"/>
              <a:buChar char="§"/>
            </a:pPr>
            <a:r>
              <a:rPr lang="en-US" dirty="0">
                <a:solidFill>
                  <a:schemeClr val="accent1">
                    <a:lumMod val="75000"/>
                  </a:schemeClr>
                </a:solidFill>
              </a:rPr>
              <a:t>Changed data type from float to integer for discrete  variables</a:t>
            </a:r>
          </a:p>
          <a:p>
            <a:pPr marL="742950" lvl="1" indent="-285750">
              <a:buFont typeface="Wingdings" panose="05000000000000000000" pitchFamily="2" charset="2"/>
              <a:buChar char="§"/>
            </a:pPr>
            <a:r>
              <a:rPr lang="en-US" dirty="0">
                <a:solidFill>
                  <a:schemeClr val="accent1">
                    <a:lumMod val="75000"/>
                  </a:schemeClr>
                </a:solidFill>
              </a:rPr>
              <a:t>For day fields changed  negatives values to absolute values</a:t>
            </a:r>
          </a:p>
          <a:p>
            <a:pPr marL="742950" lvl="1" indent="-285750">
              <a:buFont typeface="Wingdings" panose="05000000000000000000" pitchFamily="2" charset="2"/>
              <a:buChar char="§"/>
            </a:pPr>
            <a:r>
              <a:rPr lang="en-US" dirty="0">
                <a:solidFill>
                  <a:schemeClr val="accent1">
                    <a:lumMod val="75000"/>
                  </a:schemeClr>
                </a:solidFill>
              </a:rPr>
              <a:t>For employment days data changed default values to null values</a:t>
            </a:r>
          </a:p>
          <a:p>
            <a:pPr lvl="1"/>
            <a:endParaRPr lang="en-US" dirty="0">
              <a:solidFill>
                <a:schemeClr val="accent1">
                  <a:lumMod val="75000"/>
                </a:schemeClr>
              </a:solidFill>
            </a:endParaRPr>
          </a:p>
        </p:txBody>
      </p:sp>
    </p:spTree>
    <p:extLst>
      <p:ext uri="{BB962C8B-B14F-4D97-AF65-F5344CB8AC3E}">
        <p14:creationId xmlns:p14="http://schemas.microsoft.com/office/powerpoint/2010/main" val="1433912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solidFill>
                  <a:schemeClr val="accent1">
                    <a:lumMod val="75000"/>
                  </a:schemeClr>
                </a:solidFill>
              </a:rPr>
              <a:t>Outlier detection &amp; analysis</a:t>
            </a:r>
          </a:p>
        </p:txBody>
      </p:sp>
      <p:sp>
        <p:nvSpPr>
          <p:cNvPr id="6" name="TextBox 5"/>
          <p:cNvSpPr txBox="1"/>
          <p:nvPr/>
        </p:nvSpPr>
        <p:spPr>
          <a:xfrm>
            <a:off x="405114" y="1295400"/>
            <a:ext cx="4822786" cy="5693866"/>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accent1">
                    <a:lumMod val="75000"/>
                  </a:schemeClr>
                </a:solidFill>
              </a:rPr>
              <a:t>Outlier analysis: Outlier analysis done for below columns</a:t>
            </a:r>
          </a:p>
          <a:p>
            <a:pPr marL="742950" lvl="1" indent="-285750">
              <a:buFont typeface="Wingdings" panose="05000000000000000000" pitchFamily="2" charset="2"/>
              <a:buChar char="ü"/>
            </a:pPr>
            <a:r>
              <a:rPr lang="en-US" sz="1400" dirty="0">
                <a:solidFill>
                  <a:schemeClr val="accent1">
                    <a:lumMod val="75000"/>
                  </a:schemeClr>
                </a:solidFill>
              </a:rPr>
              <a:t> AMT_INCOME_TOTAL</a:t>
            </a:r>
          </a:p>
          <a:p>
            <a:pPr marL="1200150" lvl="2" indent="-285750">
              <a:buFont typeface="Courier New" panose="02070309020205020404" pitchFamily="49" charset="0"/>
              <a:buChar char="o"/>
            </a:pPr>
            <a:r>
              <a:rPr lang="en-US" sz="1400" dirty="0">
                <a:solidFill>
                  <a:schemeClr val="accent1">
                    <a:lumMod val="75000"/>
                  </a:schemeClr>
                </a:solidFill>
              </a:rPr>
              <a:t>Lower bound for outliers : -22500.0 &amp; Upper bound : 337500.0</a:t>
            </a:r>
          </a:p>
          <a:p>
            <a:pPr marL="1200150" lvl="2" indent="-285750">
              <a:buFont typeface="Courier New" panose="02070309020205020404" pitchFamily="49" charset="0"/>
              <a:buChar char="o"/>
            </a:pPr>
            <a:r>
              <a:rPr lang="en-US" sz="1400" dirty="0">
                <a:solidFill>
                  <a:schemeClr val="accent1">
                    <a:lumMod val="75000"/>
                  </a:schemeClr>
                </a:solidFill>
              </a:rPr>
              <a:t>Total no of outliers for column AMT_INCOME_TOTAL : 14035</a:t>
            </a:r>
          </a:p>
          <a:p>
            <a:pPr marL="742950" lvl="1" indent="-285750">
              <a:buFont typeface="Wingdings" panose="05000000000000000000" pitchFamily="2" charset="2"/>
              <a:buChar char="ü"/>
            </a:pPr>
            <a:r>
              <a:rPr lang="en-US" sz="1400" dirty="0">
                <a:solidFill>
                  <a:schemeClr val="accent1">
                    <a:lumMod val="75000"/>
                  </a:schemeClr>
                </a:solidFill>
              </a:rPr>
              <a:t>AMT_ANNUITY</a:t>
            </a:r>
          </a:p>
          <a:p>
            <a:pPr marL="1200150" lvl="2" indent="-285750">
              <a:buFont typeface="Courier New" panose="02070309020205020404" pitchFamily="49" charset="0"/>
              <a:buChar char="o"/>
            </a:pPr>
            <a:r>
              <a:rPr lang="en-US" sz="1400" dirty="0">
                <a:solidFill>
                  <a:schemeClr val="accent1">
                    <a:lumMod val="75000"/>
                  </a:schemeClr>
                </a:solidFill>
              </a:rPr>
              <a:t> Lower bound for outliers : -9465.75 &amp; Upper bound : 59060.25</a:t>
            </a:r>
          </a:p>
          <a:p>
            <a:pPr marL="1200150" lvl="2" indent="-285750">
              <a:buFont typeface="Courier New" panose="02070309020205020404" pitchFamily="49" charset="0"/>
              <a:buChar char="o"/>
            </a:pPr>
            <a:r>
              <a:rPr lang="en-US" sz="1400" dirty="0">
                <a:solidFill>
                  <a:schemeClr val="accent1">
                    <a:lumMod val="75000"/>
                  </a:schemeClr>
                </a:solidFill>
              </a:rPr>
              <a:t> Total no of outliers for column AMT_ANNUITY : 6250</a:t>
            </a:r>
          </a:p>
          <a:p>
            <a:pPr marL="742950" lvl="1" indent="-285750">
              <a:buFont typeface="Wingdings" panose="05000000000000000000" pitchFamily="2" charset="2"/>
              <a:buChar char="ü"/>
            </a:pPr>
            <a:r>
              <a:rPr lang="en-US" sz="1400" dirty="0">
                <a:solidFill>
                  <a:schemeClr val="accent1">
                    <a:lumMod val="75000"/>
                  </a:schemeClr>
                </a:solidFill>
              </a:rPr>
              <a:t>AMT_GOODS_PRICE</a:t>
            </a:r>
          </a:p>
          <a:p>
            <a:pPr marL="1200150" lvl="2" indent="-285750">
              <a:buFont typeface="Courier New" panose="02070309020205020404" pitchFamily="49" charset="0"/>
              <a:buChar char="o"/>
            </a:pPr>
            <a:r>
              <a:rPr lang="en-US" sz="1400" dirty="0">
                <a:solidFill>
                  <a:schemeClr val="accent1">
                    <a:lumMod val="75000"/>
                  </a:schemeClr>
                </a:solidFill>
              </a:rPr>
              <a:t>Lower bound for outliers : -438750.0 &amp; Upper bound : 1343250.0 </a:t>
            </a:r>
          </a:p>
          <a:p>
            <a:pPr marL="1200150" lvl="2" indent="-285750">
              <a:buFont typeface="Courier New" panose="02070309020205020404" pitchFamily="49" charset="0"/>
              <a:buChar char="o"/>
            </a:pPr>
            <a:r>
              <a:rPr lang="en-US" sz="1400" dirty="0">
                <a:solidFill>
                  <a:schemeClr val="accent1">
                    <a:lumMod val="75000"/>
                  </a:schemeClr>
                </a:solidFill>
              </a:rPr>
              <a:t>Total no of outliers for column AMT_GOODS_PRICE : 8797</a:t>
            </a:r>
          </a:p>
          <a:p>
            <a:pPr marL="742950" lvl="1" indent="-285750">
              <a:buFont typeface="Wingdings" panose="05000000000000000000" pitchFamily="2" charset="2"/>
              <a:buChar char="ü"/>
            </a:pPr>
            <a:r>
              <a:rPr lang="en-US" sz="1400" dirty="0">
                <a:solidFill>
                  <a:schemeClr val="accent1">
                    <a:lumMod val="75000"/>
                  </a:schemeClr>
                </a:solidFill>
              </a:rPr>
              <a:t>CNT_FAM_MEMBERS</a:t>
            </a:r>
          </a:p>
          <a:p>
            <a:pPr marL="1200150" lvl="2" indent="-285750">
              <a:buFont typeface="Courier New" panose="02070309020205020404" pitchFamily="49" charset="0"/>
              <a:buChar char="o"/>
            </a:pPr>
            <a:r>
              <a:rPr lang="en-US" sz="1400" dirty="0">
                <a:solidFill>
                  <a:schemeClr val="accent1">
                    <a:lumMod val="75000"/>
                  </a:schemeClr>
                </a:solidFill>
              </a:rPr>
              <a:t>Lower bound for outliers : 0.0 &amp; Upper bound : 4 </a:t>
            </a:r>
          </a:p>
          <a:p>
            <a:pPr marL="1200150" lvl="2" indent="-285750">
              <a:buFont typeface="Courier New" panose="02070309020205020404" pitchFamily="49" charset="0"/>
              <a:buChar char="o"/>
            </a:pPr>
            <a:r>
              <a:rPr lang="en-US" sz="1400" dirty="0">
                <a:solidFill>
                  <a:schemeClr val="accent1">
                    <a:lumMod val="75000"/>
                  </a:schemeClr>
                </a:solidFill>
              </a:rPr>
              <a:t>Total no of outliers for column CNT_FAM_MEMBERS : 3579</a:t>
            </a:r>
          </a:p>
          <a:p>
            <a:pPr lvl="1"/>
            <a:endParaRPr lang="en-US" sz="1400" dirty="0">
              <a:solidFill>
                <a:schemeClr val="accent1">
                  <a:lumMod val="75000"/>
                </a:schemeClr>
              </a:solidFill>
            </a:endParaRPr>
          </a:p>
          <a:p>
            <a:pPr lvl="1"/>
            <a:endParaRPr lang="en-US" sz="1400" dirty="0">
              <a:solidFill>
                <a:schemeClr val="accent1">
                  <a:lumMod val="75000"/>
                </a:schemeClr>
              </a:solidFill>
            </a:endParaRPr>
          </a:p>
          <a:p>
            <a:pPr lvl="1"/>
            <a:r>
              <a:rPr lang="en-US" sz="1400" dirty="0">
                <a:solidFill>
                  <a:schemeClr val="accent1">
                    <a:lumMod val="75000"/>
                  </a:schemeClr>
                </a:solidFill>
              </a:rPr>
              <a:t>Action Taken:  Deleted the outlier records from the dataset</a:t>
            </a:r>
          </a:p>
          <a:p>
            <a:endParaRPr lang="en-US" sz="1400" dirty="0">
              <a:solidFill>
                <a:schemeClr val="accent1">
                  <a:lumMod val="75000"/>
                </a:schemeClr>
              </a:solidFill>
            </a:endParaRPr>
          </a:p>
        </p:txBody>
      </p:sp>
      <p:pic>
        <p:nvPicPr>
          <p:cNvPr id="3" name="Picture 2">
            <a:extLst>
              <a:ext uri="{FF2B5EF4-FFF2-40B4-BE49-F238E27FC236}">
                <a16:creationId xmlns:a16="http://schemas.microsoft.com/office/drawing/2014/main" id="{C91538F5-DE39-E54C-877C-FB34573E069F}"/>
              </a:ext>
            </a:extLst>
          </p:cNvPr>
          <p:cNvPicPr>
            <a:picLocks noChangeAspect="1"/>
          </p:cNvPicPr>
          <p:nvPr/>
        </p:nvPicPr>
        <p:blipFill>
          <a:blip r:embed="rId2"/>
          <a:stretch>
            <a:fillRect/>
          </a:stretch>
        </p:blipFill>
        <p:spPr>
          <a:xfrm>
            <a:off x="5279986" y="1295400"/>
            <a:ext cx="3581400" cy="1863460"/>
          </a:xfrm>
          <a:prstGeom prst="rect">
            <a:avLst/>
          </a:prstGeom>
        </p:spPr>
      </p:pic>
      <p:pic>
        <p:nvPicPr>
          <p:cNvPr id="4" name="Picture 3">
            <a:extLst>
              <a:ext uri="{FF2B5EF4-FFF2-40B4-BE49-F238E27FC236}">
                <a16:creationId xmlns:a16="http://schemas.microsoft.com/office/drawing/2014/main" id="{1D9CCFE7-3A30-DB45-AA2C-0226FB53E8E5}"/>
              </a:ext>
            </a:extLst>
          </p:cNvPr>
          <p:cNvPicPr>
            <a:picLocks noChangeAspect="1"/>
          </p:cNvPicPr>
          <p:nvPr/>
        </p:nvPicPr>
        <p:blipFill>
          <a:blip r:embed="rId3"/>
          <a:stretch>
            <a:fillRect/>
          </a:stretch>
        </p:blipFill>
        <p:spPr>
          <a:xfrm>
            <a:off x="5346418" y="3158860"/>
            <a:ext cx="3567054" cy="1622831"/>
          </a:xfrm>
          <a:prstGeom prst="rect">
            <a:avLst/>
          </a:prstGeom>
        </p:spPr>
      </p:pic>
      <p:pic>
        <p:nvPicPr>
          <p:cNvPr id="7" name="Picture 6">
            <a:extLst>
              <a:ext uri="{FF2B5EF4-FFF2-40B4-BE49-F238E27FC236}">
                <a16:creationId xmlns:a16="http://schemas.microsoft.com/office/drawing/2014/main" id="{85D0B663-57DE-D84D-9075-A7AAFA6E40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9021" y="5022320"/>
            <a:ext cx="3505200" cy="1756844"/>
          </a:xfrm>
          <a:prstGeom prst="rect">
            <a:avLst/>
          </a:prstGeom>
        </p:spPr>
      </p:pic>
    </p:spTree>
    <p:extLst>
      <p:ext uri="{BB962C8B-B14F-4D97-AF65-F5344CB8AC3E}">
        <p14:creationId xmlns:p14="http://schemas.microsoft.com/office/powerpoint/2010/main" val="772977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solidFill>
                  <a:schemeClr val="accent1">
                    <a:lumMod val="75000"/>
                  </a:schemeClr>
                </a:solidFill>
              </a:rPr>
              <a:t>Binning (Numeric to Categorical)</a:t>
            </a:r>
          </a:p>
        </p:txBody>
      </p:sp>
      <p:sp>
        <p:nvSpPr>
          <p:cNvPr id="6" name="TextBox 5"/>
          <p:cNvSpPr txBox="1"/>
          <p:nvPr/>
        </p:nvSpPr>
        <p:spPr>
          <a:xfrm>
            <a:off x="457200" y="1676400"/>
            <a:ext cx="42672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For Age and employment days data we</a:t>
            </a:r>
          </a:p>
          <a:p>
            <a:r>
              <a:rPr lang="en-US" dirty="0">
                <a:solidFill>
                  <a:schemeClr val="accent1">
                    <a:lumMod val="75000"/>
                  </a:schemeClr>
                </a:solidFill>
              </a:rPr>
              <a:t>have done binning to convert that data into categorical data for further analysis</a:t>
            </a:r>
          </a:p>
          <a:p>
            <a:endParaRPr lang="en-US" dirty="0">
              <a:solidFill>
                <a:schemeClr val="accent1">
                  <a:lumMod val="75000"/>
                </a:schemeClr>
              </a:solidFill>
            </a:endParaRPr>
          </a:p>
        </p:txBody>
      </p:sp>
      <p:pic>
        <p:nvPicPr>
          <p:cNvPr id="4" name="Picture 3" descr="C:\Users\Mpatil\Desktop\download (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2747" y="1676400"/>
            <a:ext cx="3567727" cy="23498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Mpatil\Desktop\download (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350" y="3168146"/>
            <a:ext cx="3331314" cy="2362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166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solidFill>
                  <a:schemeClr val="accent1">
                    <a:lumMod val="75000"/>
                  </a:schemeClr>
                </a:solidFill>
              </a:rPr>
              <a:t>Data imbalance</a:t>
            </a:r>
          </a:p>
        </p:txBody>
      </p:sp>
      <p:sp>
        <p:nvSpPr>
          <p:cNvPr id="6" name="TextBox 5"/>
          <p:cNvSpPr txBox="1"/>
          <p:nvPr/>
        </p:nvSpPr>
        <p:spPr>
          <a:xfrm>
            <a:off x="457200" y="1676400"/>
            <a:ext cx="4267200" cy="2862322"/>
          </a:xfrm>
          <a:prstGeom prst="rect">
            <a:avLst/>
          </a:prstGeom>
          <a:noFill/>
        </p:spPr>
        <p:txBody>
          <a:bodyPr wrap="square" rtlCol="0">
            <a:spAutoFit/>
          </a:bodyPr>
          <a:lstStyle/>
          <a:p>
            <a:r>
              <a:rPr lang="en-US" dirty="0">
                <a:solidFill>
                  <a:schemeClr val="accent1">
                    <a:lumMod val="75000"/>
                  </a:schemeClr>
                </a:solidFill>
              </a:rPr>
              <a:t>The data after cleanup is highly imbalanced with around  8.35%  data for loan defaulters (TARGET = 1) and remaining 91.65% data for non-defaulters.</a:t>
            </a:r>
          </a:p>
          <a:p>
            <a:endParaRPr lang="en-US" dirty="0">
              <a:solidFill>
                <a:schemeClr val="accent1">
                  <a:lumMod val="75000"/>
                </a:schemeClr>
              </a:solidFill>
            </a:endParaRPr>
          </a:p>
          <a:p>
            <a:endParaRPr lang="en-US" dirty="0">
              <a:solidFill>
                <a:schemeClr val="accent1">
                  <a:lumMod val="75000"/>
                </a:schemeClr>
              </a:solidFill>
            </a:endParaRPr>
          </a:p>
          <a:p>
            <a:r>
              <a:rPr lang="en-US" dirty="0">
                <a:solidFill>
                  <a:schemeClr val="accent1">
                    <a:lumMod val="75000"/>
                  </a:schemeClr>
                </a:solidFill>
              </a:rPr>
              <a:t>A data-sampling technique can be used to do over sampling/under  sampling which can reduce the bias introduced due to data imbalance</a:t>
            </a:r>
          </a:p>
        </p:txBody>
      </p:sp>
      <p:pic>
        <p:nvPicPr>
          <p:cNvPr id="7" name="Picture 3" descr="C:\Users\Mpatil\Desktop\downloa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447800"/>
            <a:ext cx="3910125" cy="2692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114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u="sng" dirty="0">
                <a:solidFill>
                  <a:schemeClr val="accent1">
                    <a:lumMod val="75000"/>
                  </a:schemeClr>
                </a:solidFill>
              </a:rPr>
              <a:t>Positive correlation</a:t>
            </a:r>
          </a:p>
        </p:txBody>
      </p:sp>
      <p:pic>
        <p:nvPicPr>
          <p:cNvPr id="4098" name="Picture 2" descr="C:\Users\Mpatil\Desktop\download (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2600" y="1752600"/>
            <a:ext cx="3276600" cy="343572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2866763392"/>
              </p:ext>
            </p:extLst>
          </p:nvPr>
        </p:nvGraphicFramePr>
        <p:xfrm>
          <a:off x="352426" y="1752600"/>
          <a:ext cx="5029199" cy="3422446"/>
        </p:xfrm>
        <a:graphic>
          <a:graphicData uri="http://schemas.openxmlformats.org/drawingml/2006/table">
            <a:tbl>
              <a:tblPr/>
              <a:tblGrid>
                <a:gridCol w="17526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1999">
                  <a:extLst>
                    <a:ext uri="{9D8B030D-6E8A-4147-A177-3AD203B41FA5}">
                      <a16:colId xmlns:a16="http://schemas.microsoft.com/office/drawing/2014/main" val="20003"/>
                    </a:ext>
                  </a:extLst>
                </a:gridCol>
              </a:tblGrid>
              <a:tr h="489488">
                <a:tc>
                  <a:txBody>
                    <a:bodyPr/>
                    <a:lstStyle/>
                    <a:p>
                      <a:pPr algn="l" fontAlgn="b"/>
                      <a:r>
                        <a:rPr lang="en-US" sz="1000" b="1" i="0" u="none" strike="noStrike" dirty="0">
                          <a:solidFill>
                            <a:schemeClr val="accent1">
                              <a:lumMod val="75000"/>
                            </a:schemeClr>
                          </a:solidFill>
                          <a:effectLst/>
                          <a:latin typeface="Calibri"/>
                        </a:rPr>
                        <a:t>Variable 1</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b"/>
                      <a:r>
                        <a:rPr lang="en-US" sz="1000" b="1" i="0" u="none" strike="noStrike">
                          <a:solidFill>
                            <a:schemeClr val="accent1">
                              <a:lumMod val="75000"/>
                            </a:schemeClr>
                          </a:solidFill>
                          <a:effectLst/>
                          <a:latin typeface="Calibri"/>
                        </a:rPr>
                        <a:t>Variable 2</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000" b="1" i="0" u="none" strike="noStrike" dirty="0">
                          <a:solidFill>
                            <a:schemeClr val="accent1">
                              <a:lumMod val="75000"/>
                            </a:schemeClr>
                          </a:solidFill>
                          <a:effectLst/>
                          <a:latin typeface="Calibri"/>
                        </a:rPr>
                        <a:t>Correlation </a:t>
                      </a:r>
                      <a:br>
                        <a:rPr lang="en-US" sz="1000" b="1" i="0" u="none" strike="noStrike" dirty="0">
                          <a:solidFill>
                            <a:schemeClr val="accent1">
                              <a:lumMod val="75000"/>
                            </a:schemeClr>
                          </a:solidFill>
                          <a:effectLst/>
                          <a:latin typeface="Calibri"/>
                        </a:rPr>
                      </a:br>
                      <a:r>
                        <a:rPr lang="en-US" sz="1000" b="1" i="0" u="none" strike="noStrike" dirty="0">
                          <a:solidFill>
                            <a:schemeClr val="accent1">
                              <a:lumMod val="75000"/>
                            </a:schemeClr>
                          </a:solidFill>
                          <a:effectLst/>
                          <a:latin typeface="Calibri"/>
                        </a:rPr>
                        <a:t>for TARGET = 0</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000" b="1" i="0" u="none" strike="noStrike">
                          <a:solidFill>
                            <a:schemeClr val="accent1">
                              <a:lumMod val="75000"/>
                            </a:schemeClr>
                          </a:solidFill>
                          <a:effectLst/>
                          <a:latin typeface="Calibri"/>
                        </a:rPr>
                        <a:t>Correlation </a:t>
                      </a:r>
                      <a:br>
                        <a:rPr lang="en-US" sz="1000" b="1" i="0" u="none" strike="noStrike">
                          <a:solidFill>
                            <a:schemeClr val="accent1">
                              <a:lumMod val="75000"/>
                            </a:schemeClr>
                          </a:solidFill>
                          <a:effectLst/>
                          <a:latin typeface="Calibri"/>
                        </a:rPr>
                      </a:br>
                      <a:r>
                        <a:rPr lang="en-US" sz="1000" b="1" i="0" u="none" strike="noStrike">
                          <a:solidFill>
                            <a:schemeClr val="accent1">
                              <a:lumMod val="75000"/>
                            </a:schemeClr>
                          </a:solidFill>
                          <a:effectLst/>
                          <a:latin typeface="Calibri"/>
                        </a:rPr>
                        <a:t>for TARGET = 1</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302199">
                <a:tc>
                  <a:txBody>
                    <a:bodyPr/>
                    <a:lstStyle/>
                    <a:p>
                      <a:pPr algn="l" fontAlgn="b"/>
                      <a:r>
                        <a:rPr lang="en-US" sz="900" b="0" i="0" u="none" strike="noStrike" dirty="0">
                          <a:solidFill>
                            <a:schemeClr val="accent1">
                              <a:lumMod val="75000"/>
                            </a:schemeClr>
                          </a:solidFill>
                          <a:effectLst/>
                          <a:latin typeface="Calibri"/>
                        </a:rPr>
                        <a:t>OBS_60_CNT_SOCIAL_CIRCLE </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chemeClr val="accent1">
                              <a:lumMod val="75000"/>
                            </a:schemeClr>
                          </a:solidFill>
                          <a:effectLst/>
                          <a:latin typeface="Calibri"/>
                        </a:rPr>
                        <a:t>OBS_30_CNT_SOCIAL_CIRCLE</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chemeClr val="accent1">
                              <a:lumMod val="75000"/>
                            </a:schemeClr>
                          </a:solidFill>
                          <a:effectLst/>
                          <a:latin typeface="Calibri"/>
                        </a:rPr>
                        <a:t>0.998518</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chemeClr val="accent1">
                              <a:lumMod val="75000"/>
                            </a:schemeClr>
                          </a:solidFill>
                          <a:effectLst/>
                          <a:latin typeface="Calibri"/>
                        </a:rPr>
                        <a:t>0.998223</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4744">
                <a:tc>
                  <a:txBody>
                    <a:bodyPr/>
                    <a:lstStyle/>
                    <a:p>
                      <a:pPr algn="l" fontAlgn="b"/>
                      <a:r>
                        <a:rPr lang="en-US" sz="900" b="0" i="0" u="none" strike="noStrike">
                          <a:solidFill>
                            <a:schemeClr val="accent1">
                              <a:lumMod val="75000"/>
                            </a:schemeClr>
                          </a:solidFill>
                          <a:effectLst/>
                          <a:latin typeface="Calibri"/>
                        </a:rPr>
                        <a:t>FLOORSMAX_AVG </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chemeClr val="accent1">
                              <a:lumMod val="75000"/>
                            </a:schemeClr>
                          </a:solidFill>
                          <a:effectLst/>
                          <a:latin typeface="Calibri"/>
                        </a:rPr>
                        <a:t>FLOORSMAX_MEDI</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chemeClr val="accent1">
                              <a:lumMod val="75000"/>
                            </a:schemeClr>
                          </a:solidFill>
                          <a:effectLst/>
                          <a:latin typeface="Calibri"/>
                        </a:rPr>
                        <a:t>0.997127</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chemeClr val="accent1">
                              <a:lumMod val="75000"/>
                            </a:schemeClr>
                          </a:solidFill>
                          <a:effectLst/>
                          <a:latin typeface="Calibri"/>
                        </a:rPr>
                        <a:t>0.997275</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02199">
                <a:tc>
                  <a:txBody>
                    <a:bodyPr/>
                    <a:lstStyle/>
                    <a:p>
                      <a:pPr algn="l" fontAlgn="b"/>
                      <a:r>
                        <a:rPr lang="en-US" sz="900" b="0" i="0" u="none" strike="noStrike">
                          <a:solidFill>
                            <a:schemeClr val="accent1">
                              <a:lumMod val="75000"/>
                            </a:schemeClr>
                          </a:solidFill>
                          <a:effectLst/>
                          <a:latin typeface="Calibri"/>
                        </a:rPr>
                        <a:t>YEARS_BEGINEXPLUATATION_MEDI</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chemeClr val="accent1">
                              <a:lumMod val="75000"/>
                            </a:schemeClr>
                          </a:solidFill>
                          <a:effectLst/>
                          <a:latin typeface="Calibri"/>
                        </a:rPr>
                        <a:t>YEARS_BEGINEXPLUATATION_AVG</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chemeClr val="accent1">
                              <a:lumMod val="75000"/>
                            </a:schemeClr>
                          </a:solidFill>
                          <a:effectLst/>
                          <a:latin typeface="Calibri"/>
                        </a:rPr>
                        <a:t>0.993679</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chemeClr val="accent1">
                              <a:lumMod val="75000"/>
                            </a:schemeClr>
                          </a:solidFill>
                          <a:effectLst/>
                          <a:latin typeface="Calibri"/>
                        </a:rPr>
                        <a:t>0.996793</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4744">
                <a:tc>
                  <a:txBody>
                    <a:bodyPr/>
                    <a:lstStyle/>
                    <a:p>
                      <a:pPr algn="l" fontAlgn="b"/>
                      <a:r>
                        <a:rPr lang="en-US" sz="900" b="0" i="0" u="none" strike="noStrike">
                          <a:solidFill>
                            <a:schemeClr val="accent1">
                              <a:lumMod val="75000"/>
                            </a:schemeClr>
                          </a:solidFill>
                          <a:effectLst/>
                          <a:latin typeface="Calibri"/>
                        </a:rPr>
                        <a:t>FLOORSMAX_MODE</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chemeClr val="accent1">
                              <a:lumMod val="75000"/>
                            </a:schemeClr>
                          </a:solidFill>
                          <a:effectLst/>
                          <a:latin typeface="Calibri"/>
                        </a:rPr>
                        <a:t>FLOORSMAX_MEDI </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chemeClr val="accent1">
                              <a:lumMod val="75000"/>
                            </a:schemeClr>
                          </a:solidFill>
                          <a:effectLst/>
                          <a:latin typeface="Calibri"/>
                        </a:rPr>
                        <a:t>0.988479</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chemeClr val="accent1">
                              <a:lumMod val="75000"/>
                            </a:schemeClr>
                          </a:solidFill>
                          <a:effectLst/>
                          <a:latin typeface="Calibri"/>
                        </a:rPr>
                        <a:t>0.989553</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4744">
                <a:tc>
                  <a:txBody>
                    <a:bodyPr/>
                    <a:lstStyle/>
                    <a:p>
                      <a:pPr algn="l" fontAlgn="b"/>
                      <a:r>
                        <a:rPr lang="en-US" sz="900" b="0" i="0" u="none" strike="noStrike">
                          <a:solidFill>
                            <a:schemeClr val="accent1">
                              <a:lumMod val="75000"/>
                            </a:schemeClr>
                          </a:solidFill>
                          <a:effectLst/>
                          <a:latin typeface="Calibri"/>
                        </a:rPr>
                        <a:t>FLOORSMAX_AVG </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chemeClr val="accent1">
                              <a:lumMod val="75000"/>
                            </a:schemeClr>
                          </a:solidFill>
                          <a:effectLst/>
                          <a:latin typeface="Calibri"/>
                        </a:rPr>
                        <a:t>FLOORSMAX_MODE</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chemeClr val="accent1">
                              <a:lumMod val="75000"/>
                            </a:schemeClr>
                          </a:solidFill>
                          <a:effectLst/>
                          <a:latin typeface="Calibri"/>
                        </a:rPr>
                        <a:t>0.985978</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chemeClr val="accent1">
                              <a:lumMod val="75000"/>
                            </a:schemeClr>
                          </a:solidFill>
                          <a:effectLst/>
                          <a:latin typeface="Calibri"/>
                        </a:rPr>
                        <a:t>0.986756</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4744">
                <a:tc>
                  <a:txBody>
                    <a:bodyPr/>
                    <a:lstStyle/>
                    <a:p>
                      <a:pPr algn="l" fontAlgn="b"/>
                      <a:r>
                        <a:rPr lang="en-US" sz="900" b="0" i="0" u="none" strike="noStrike">
                          <a:solidFill>
                            <a:schemeClr val="accent1">
                              <a:lumMod val="75000"/>
                            </a:schemeClr>
                          </a:solidFill>
                          <a:effectLst/>
                          <a:latin typeface="Calibri"/>
                        </a:rPr>
                        <a:t>AMT_GOODS_PRICE</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chemeClr val="accent1">
                              <a:lumMod val="75000"/>
                            </a:schemeClr>
                          </a:solidFill>
                          <a:effectLst/>
                          <a:latin typeface="Calibri"/>
                        </a:rPr>
                        <a:t>AMT_CREDIT </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chemeClr val="accent1">
                              <a:lumMod val="75000"/>
                            </a:schemeClr>
                          </a:solidFill>
                          <a:effectLst/>
                          <a:latin typeface="Calibri"/>
                        </a:rPr>
                        <a:t>0.981619</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chemeClr val="accent1">
                              <a:lumMod val="75000"/>
                            </a:schemeClr>
                          </a:solidFill>
                          <a:effectLst/>
                          <a:latin typeface="Calibri"/>
                        </a:rPr>
                        <a:t>0.977604</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02199">
                <a:tc>
                  <a:txBody>
                    <a:bodyPr/>
                    <a:lstStyle/>
                    <a:p>
                      <a:pPr algn="l" fontAlgn="b"/>
                      <a:r>
                        <a:rPr lang="en-US" sz="900" b="0" i="0" u="none" strike="noStrike">
                          <a:solidFill>
                            <a:schemeClr val="accent1">
                              <a:lumMod val="75000"/>
                            </a:schemeClr>
                          </a:solidFill>
                          <a:effectLst/>
                          <a:latin typeface="Calibri"/>
                        </a:rPr>
                        <a:t>YEARS_BEGINEXPLUATATION_MODE </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chemeClr val="accent1">
                              <a:lumMod val="75000"/>
                            </a:schemeClr>
                          </a:solidFill>
                          <a:effectLst/>
                          <a:latin typeface="Calibri"/>
                        </a:rPr>
                        <a:t>YEARS_BEGINEXPLUATATION_AVG</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chemeClr val="accent1">
                              <a:lumMod val="75000"/>
                            </a:schemeClr>
                          </a:solidFill>
                          <a:effectLst/>
                          <a:latin typeface="Calibri"/>
                        </a:rPr>
                        <a:t>0.972117</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chemeClr val="accent1">
                              <a:lumMod val="75000"/>
                            </a:schemeClr>
                          </a:solidFill>
                          <a:effectLst/>
                          <a:latin typeface="Calibri"/>
                        </a:rPr>
                        <a:t>0.981389</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02199">
                <a:tc>
                  <a:txBody>
                    <a:bodyPr/>
                    <a:lstStyle/>
                    <a:p>
                      <a:pPr algn="l" fontAlgn="b"/>
                      <a:r>
                        <a:rPr lang="en-US" sz="900" b="0" i="0" u="none" strike="noStrike" dirty="0">
                          <a:solidFill>
                            <a:schemeClr val="accent1">
                              <a:lumMod val="75000"/>
                            </a:schemeClr>
                          </a:solidFill>
                          <a:effectLst/>
                          <a:latin typeface="Calibri"/>
                        </a:rPr>
                        <a:t>YEARS_BEGINEXPLUATATION_MEDI </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chemeClr val="accent1">
                              <a:lumMod val="75000"/>
                            </a:schemeClr>
                          </a:solidFill>
                          <a:effectLst/>
                          <a:latin typeface="Calibri"/>
                        </a:rPr>
                        <a:t>YEARS_BEGINEXPLUATATION_MODE</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chemeClr val="accent1">
                              <a:lumMod val="75000"/>
                            </a:schemeClr>
                          </a:solidFill>
                          <a:effectLst/>
                          <a:latin typeface="Calibri"/>
                        </a:rPr>
                        <a:t>0.963316</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chemeClr val="accent1">
                              <a:lumMod val="75000"/>
                            </a:schemeClr>
                          </a:solidFill>
                          <a:effectLst/>
                          <a:latin typeface="Calibri"/>
                        </a:rPr>
                        <a:t>0.977934</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02199">
                <a:tc>
                  <a:txBody>
                    <a:bodyPr/>
                    <a:lstStyle/>
                    <a:p>
                      <a:pPr algn="l" fontAlgn="b"/>
                      <a:r>
                        <a:rPr lang="en-US" sz="900" b="0" i="0" u="none" strike="noStrike">
                          <a:solidFill>
                            <a:schemeClr val="accent1">
                              <a:lumMod val="75000"/>
                            </a:schemeClr>
                          </a:solidFill>
                          <a:effectLst/>
                          <a:latin typeface="Calibri"/>
                        </a:rPr>
                        <a:t>REGION_RATING_CLIENT</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chemeClr val="accent1">
                              <a:lumMod val="75000"/>
                            </a:schemeClr>
                          </a:solidFill>
                          <a:effectLst/>
                          <a:latin typeface="Calibri"/>
                        </a:rPr>
                        <a:t>REGION_RATING_CLIENT_W_CITY</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chemeClr val="accent1">
                              <a:lumMod val="75000"/>
                            </a:schemeClr>
                          </a:solidFill>
                          <a:effectLst/>
                          <a:latin typeface="Calibri"/>
                        </a:rPr>
                        <a:t>0.950646</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chemeClr val="accent1">
                              <a:lumMod val="75000"/>
                            </a:schemeClr>
                          </a:solidFill>
                          <a:effectLst/>
                          <a:latin typeface="Calibri"/>
                        </a:rPr>
                        <a:t>0.959696</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42987">
                <a:tc>
                  <a:txBody>
                    <a:bodyPr/>
                    <a:lstStyle/>
                    <a:p>
                      <a:pPr algn="l" fontAlgn="b"/>
                      <a:r>
                        <a:rPr lang="en-US" sz="900" b="0" i="0" u="none" strike="noStrike">
                          <a:solidFill>
                            <a:schemeClr val="accent1">
                              <a:lumMod val="75000"/>
                            </a:schemeClr>
                          </a:solidFill>
                          <a:effectLst/>
                          <a:latin typeface="Calibri"/>
                        </a:rPr>
                        <a:t>DEF_60_CNT_SOCIAL_CIRCLE</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chemeClr val="accent1">
                              <a:lumMod val="75000"/>
                            </a:schemeClr>
                          </a:solidFill>
                          <a:effectLst/>
                          <a:latin typeface="Calibri"/>
                        </a:rPr>
                        <a:t>DEF_30_CNT_SOCIAL_CIRCLE</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chemeClr val="accent1">
                              <a:lumMod val="75000"/>
                            </a:schemeClr>
                          </a:solidFill>
                          <a:effectLst/>
                          <a:latin typeface="Calibri"/>
                        </a:rPr>
                        <a:t>0.861389</a:t>
                      </a:r>
                      <a:br>
                        <a:rPr lang="en-US" sz="900" b="0" i="0" u="none" strike="noStrike">
                          <a:solidFill>
                            <a:schemeClr val="accent1">
                              <a:lumMod val="75000"/>
                            </a:schemeClr>
                          </a:solidFill>
                          <a:effectLst/>
                          <a:latin typeface="Calibri"/>
                        </a:rPr>
                      </a:br>
                      <a:endParaRPr lang="en-US" sz="900" b="0" i="0" u="none" strike="noStrike">
                        <a:solidFill>
                          <a:schemeClr val="accent1">
                            <a:lumMod val="75000"/>
                          </a:schemeClr>
                        </a:solidFill>
                        <a:effectLst/>
                        <a:latin typeface="Calibri"/>
                      </a:endParaRP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chemeClr val="accent1">
                              <a:lumMod val="75000"/>
                            </a:schemeClr>
                          </a:solidFill>
                          <a:effectLst/>
                          <a:latin typeface="Calibri"/>
                        </a:rPr>
                        <a:t>0.870284</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TextBox 4"/>
          <p:cNvSpPr txBox="1"/>
          <p:nvPr/>
        </p:nvSpPr>
        <p:spPr>
          <a:xfrm>
            <a:off x="228599" y="1219200"/>
            <a:ext cx="5172075" cy="369332"/>
          </a:xfrm>
          <a:prstGeom prst="rect">
            <a:avLst/>
          </a:prstGeom>
          <a:noFill/>
        </p:spPr>
        <p:txBody>
          <a:bodyPr wrap="square" rtlCol="0">
            <a:spAutoFit/>
          </a:bodyPr>
          <a:lstStyle/>
          <a:p>
            <a:r>
              <a:rPr lang="en-US" dirty="0">
                <a:solidFill>
                  <a:schemeClr val="accent1">
                    <a:lumMod val="75000"/>
                  </a:schemeClr>
                </a:solidFill>
              </a:rPr>
              <a:t>Top 10 list of positive correlations between variables</a:t>
            </a:r>
          </a:p>
        </p:txBody>
      </p:sp>
      <p:sp>
        <p:nvSpPr>
          <p:cNvPr id="6" name="TextBox 5"/>
          <p:cNvSpPr txBox="1"/>
          <p:nvPr/>
        </p:nvSpPr>
        <p:spPr>
          <a:xfrm>
            <a:off x="5400674" y="1219200"/>
            <a:ext cx="3362326" cy="369332"/>
          </a:xfrm>
          <a:prstGeom prst="rect">
            <a:avLst/>
          </a:prstGeom>
          <a:noFill/>
        </p:spPr>
        <p:txBody>
          <a:bodyPr wrap="square" rtlCol="0">
            <a:spAutoFit/>
          </a:bodyPr>
          <a:lstStyle/>
          <a:p>
            <a:r>
              <a:rPr lang="en-US" dirty="0">
                <a:solidFill>
                  <a:schemeClr val="accent1">
                    <a:lumMod val="75000"/>
                  </a:schemeClr>
                </a:solidFill>
              </a:rPr>
              <a:t>Correlation diagram for Target = 0</a:t>
            </a:r>
          </a:p>
        </p:txBody>
      </p:sp>
      <p:sp>
        <p:nvSpPr>
          <p:cNvPr id="7" name="Rectangle 6"/>
          <p:cNvSpPr/>
          <p:nvPr/>
        </p:nvSpPr>
        <p:spPr>
          <a:xfrm>
            <a:off x="228599" y="5486400"/>
            <a:ext cx="8762999" cy="1323439"/>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accent1">
                    <a:lumMod val="75000"/>
                  </a:schemeClr>
                </a:solidFill>
              </a:rPr>
              <a:t>Top 10 correlations between variables are in the range of 0.861 - 0.998. and both datasets(defaulter and non-defaulter) have similar correlation.</a:t>
            </a:r>
          </a:p>
          <a:p>
            <a:pPr marL="285750" indent="-285750">
              <a:buFont typeface="Arial" panose="020B0604020202020204" pitchFamily="34" charset="0"/>
              <a:buChar char="•"/>
            </a:pPr>
            <a:endParaRPr lang="en-US" sz="1600" dirty="0">
              <a:solidFill>
                <a:schemeClr val="accent1">
                  <a:lumMod val="75000"/>
                </a:schemeClr>
              </a:solidFill>
            </a:endParaRPr>
          </a:p>
          <a:p>
            <a:pPr marL="285750" indent="-285750">
              <a:buFont typeface="Arial" panose="020B0604020202020204" pitchFamily="34" charset="0"/>
              <a:buChar char="•"/>
            </a:pPr>
            <a:r>
              <a:rPr lang="en-US" sz="1600" dirty="0">
                <a:solidFill>
                  <a:schemeClr val="accent1">
                    <a:lumMod val="75000"/>
                  </a:schemeClr>
                </a:solidFill>
              </a:rPr>
              <a:t>All the variables with top 10 correlations are matching in both datasets with their correlation varying within 0.01 scale.</a:t>
            </a:r>
          </a:p>
        </p:txBody>
      </p:sp>
    </p:spTree>
    <p:extLst>
      <p:ext uri="{BB962C8B-B14F-4D97-AF65-F5344CB8AC3E}">
        <p14:creationId xmlns:p14="http://schemas.microsoft.com/office/powerpoint/2010/main" val="3754528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u="sng" dirty="0">
                <a:solidFill>
                  <a:schemeClr val="accent1">
                    <a:lumMod val="75000"/>
                  </a:schemeClr>
                </a:solidFill>
              </a:rPr>
              <a:t>Negative correlation</a:t>
            </a:r>
          </a:p>
        </p:txBody>
      </p:sp>
      <p:graphicFrame>
        <p:nvGraphicFramePr>
          <p:cNvPr id="4" name="Table 3"/>
          <p:cNvGraphicFramePr>
            <a:graphicFrameLocks noGrp="1"/>
          </p:cNvGraphicFramePr>
          <p:nvPr>
            <p:extLst>
              <p:ext uri="{D42A27DB-BD31-4B8C-83A1-F6EECF244321}">
                <p14:modId xmlns:p14="http://schemas.microsoft.com/office/powerpoint/2010/main" val="4073424808"/>
              </p:ext>
            </p:extLst>
          </p:nvPr>
        </p:nvGraphicFramePr>
        <p:xfrm>
          <a:off x="352426" y="1752600"/>
          <a:ext cx="5029199" cy="3352800"/>
        </p:xfrm>
        <a:graphic>
          <a:graphicData uri="http://schemas.openxmlformats.org/drawingml/2006/table">
            <a:tbl>
              <a:tblPr/>
              <a:tblGrid>
                <a:gridCol w="17526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1999">
                  <a:extLst>
                    <a:ext uri="{9D8B030D-6E8A-4147-A177-3AD203B41FA5}">
                      <a16:colId xmlns:a16="http://schemas.microsoft.com/office/drawing/2014/main" val="20003"/>
                    </a:ext>
                  </a:extLst>
                </a:gridCol>
              </a:tblGrid>
              <a:tr h="457200">
                <a:tc>
                  <a:txBody>
                    <a:bodyPr/>
                    <a:lstStyle/>
                    <a:p>
                      <a:pPr algn="l" fontAlgn="b"/>
                      <a:r>
                        <a:rPr lang="en-US" sz="1000" b="1" i="0" u="none" strike="noStrike" dirty="0">
                          <a:solidFill>
                            <a:schemeClr val="accent1">
                              <a:lumMod val="75000"/>
                            </a:schemeClr>
                          </a:solidFill>
                          <a:effectLst/>
                          <a:latin typeface="Calibri"/>
                        </a:rPr>
                        <a:t>Variable 1</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b"/>
                      <a:r>
                        <a:rPr lang="en-US" sz="1000" b="1" i="0" u="none" strike="noStrike">
                          <a:solidFill>
                            <a:schemeClr val="accent1">
                              <a:lumMod val="75000"/>
                            </a:schemeClr>
                          </a:solidFill>
                          <a:effectLst/>
                          <a:latin typeface="Calibri"/>
                        </a:rPr>
                        <a:t>Variable 2</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000" b="1" i="0" u="none" strike="noStrike" dirty="0">
                          <a:solidFill>
                            <a:schemeClr val="accent1">
                              <a:lumMod val="75000"/>
                            </a:schemeClr>
                          </a:solidFill>
                          <a:effectLst/>
                          <a:latin typeface="Calibri"/>
                        </a:rPr>
                        <a:t>Correlation </a:t>
                      </a:r>
                      <a:br>
                        <a:rPr lang="en-US" sz="1000" b="1" i="0" u="none" strike="noStrike" dirty="0">
                          <a:solidFill>
                            <a:schemeClr val="accent1">
                              <a:lumMod val="75000"/>
                            </a:schemeClr>
                          </a:solidFill>
                          <a:effectLst/>
                          <a:latin typeface="Calibri"/>
                        </a:rPr>
                      </a:br>
                      <a:r>
                        <a:rPr lang="en-US" sz="1000" b="1" i="0" u="none" strike="noStrike" dirty="0">
                          <a:solidFill>
                            <a:schemeClr val="accent1">
                              <a:lumMod val="75000"/>
                            </a:schemeClr>
                          </a:solidFill>
                          <a:effectLst/>
                          <a:latin typeface="Calibri"/>
                        </a:rPr>
                        <a:t>for TARGET = 0</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000" b="1" i="0" u="none" strike="noStrike">
                          <a:solidFill>
                            <a:schemeClr val="accent1">
                              <a:lumMod val="75000"/>
                            </a:schemeClr>
                          </a:solidFill>
                          <a:effectLst/>
                          <a:latin typeface="Calibri"/>
                        </a:rPr>
                        <a:t>Correlation </a:t>
                      </a:r>
                      <a:br>
                        <a:rPr lang="en-US" sz="1000" b="1" i="0" u="none" strike="noStrike">
                          <a:solidFill>
                            <a:schemeClr val="accent1">
                              <a:lumMod val="75000"/>
                            </a:schemeClr>
                          </a:solidFill>
                          <a:effectLst/>
                          <a:latin typeface="Calibri"/>
                        </a:rPr>
                      </a:br>
                      <a:r>
                        <a:rPr lang="en-US" sz="1000" b="1" i="0" u="none" strike="noStrike">
                          <a:solidFill>
                            <a:schemeClr val="accent1">
                              <a:lumMod val="75000"/>
                            </a:schemeClr>
                          </a:solidFill>
                          <a:effectLst/>
                          <a:latin typeface="Calibri"/>
                        </a:rPr>
                        <a:t>for TARGET = 1</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00"/>
                  </a:ext>
                </a:extLst>
              </a:tr>
              <a:tr h="302199">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FLAG_EMP_PHONE</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DAYS_BIRTH</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-0.633631</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--0.586893</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4744">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FLAG_DOCUMENT_6</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FLAG_EMP_PHONE</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-0.600236</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-0.620202</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02199">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FLAG_DOCUMENT_6I</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FLAG_DOCUMENT_3</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-0.506959</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-0.489693</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4744">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REGION_RATING_CLIENT_W_CITY</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REGION_POPULATION_RELATIVE</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-0.500267</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-0.427202</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2582">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REGION_RATING_CLIENT</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REGION_POPULATION_RELATIVE</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-0.500259</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br>
                        <a:rPr lang="en-US" sz="900" b="0" i="0" u="none" strike="noStrike" kern="1200" dirty="0">
                          <a:solidFill>
                            <a:schemeClr val="accent1">
                              <a:lumMod val="75000"/>
                            </a:schemeClr>
                          </a:solidFill>
                          <a:effectLst/>
                          <a:latin typeface="Calibri"/>
                          <a:ea typeface="+mn-ea"/>
                          <a:cs typeface="+mn-cs"/>
                        </a:rPr>
                      </a:br>
                      <a:r>
                        <a:rPr lang="en-US" sz="900" b="0" i="0" u="none" strike="noStrike" kern="1200" dirty="0">
                          <a:solidFill>
                            <a:schemeClr val="accent1">
                              <a:lumMod val="75000"/>
                            </a:schemeClr>
                          </a:solidFill>
                          <a:effectLst/>
                          <a:latin typeface="Calibri"/>
                          <a:ea typeface="+mn-ea"/>
                          <a:cs typeface="+mn-cs"/>
                        </a:rPr>
                        <a:t>-0.422743</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4744">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FLAG_DOCUMENT_8</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FLAG_DOCUMENT_3</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-0.431832</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-0.512800</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68322">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CNT_CHILDREN</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DAYS_BIRTH</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-0.351201</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-0.272549</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75756">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FLAG_EMP_PHONE </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DAYS_ID_PUBLISH</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-0.290013</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endParaRPr lang="en-US" sz="900" b="0" i="0" u="none" strike="noStrike" kern="1200" dirty="0">
                        <a:solidFill>
                          <a:schemeClr val="accent1">
                            <a:lumMod val="75000"/>
                          </a:schemeClr>
                        </a:solidFill>
                        <a:effectLst/>
                        <a:latin typeface="Calibri"/>
                        <a:ea typeface="+mn-ea"/>
                        <a:cs typeface="+mn-cs"/>
                      </a:endParaRP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8600">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CNT_FAM_MEMBERS</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DAYS_BIRTH</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-0.288651</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endParaRPr lang="en-US" sz="900" b="0" i="0" u="none" strike="noStrike" kern="1200" dirty="0">
                        <a:solidFill>
                          <a:schemeClr val="accent1">
                            <a:lumMod val="75000"/>
                          </a:schemeClr>
                        </a:solidFill>
                        <a:effectLst/>
                        <a:latin typeface="Calibri"/>
                        <a:ea typeface="+mn-ea"/>
                        <a:cs typeface="+mn-cs"/>
                      </a:endParaRP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8600">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HOUR_APPR_PROCESS_START</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REGION_RATING_CLIENT</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-0.275983</a:t>
                      </a:r>
                      <a:br>
                        <a:rPr lang="en-US" sz="900" b="0" i="0" u="none" strike="noStrike" kern="1200" dirty="0">
                          <a:solidFill>
                            <a:schemeClr val="accent1">
                              <a:lumMod val="75000"/>
                            </a:schemeClr>
                          </a:solidFill>
                          <a:effectLst/>
                          <a:latin typeface="Calibri"/>
                          <a:ea typeface="+mn-ea"/>
                          <a:cs typeface="+mn-cs"/>
                        </a:rPr>
                      </a:br>
                      <a:endParaRPr lang="en-US" sz="900" b="0" i="0" u="none" strike="noStrike" kern="1200" dirty="0">
                        <a:solidFill>
                          <a:schemeClr val="accent1">
                            <a:lumMod val="75000"/>
                          </a:schemeClr>
                        </a:solidFill>
                        <a:effectLst/>
                        <a:latin typeface="Calibri"/>
                        <a:ea typeface="+mn-ea"/>
                        <a:cs typeface="+mn-cs"/>
                      </a:endParaRP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-0.293270</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73948">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REGION_RATING_CLIENT_W_CITY</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HOUR_APPR_PROCESS_START</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endParaRPr lang="en-US" sz="900" b="0" i="0" u="none" strike="noStrike" kern="1200" dirty="0">
                        <a:solidFill>
                          <a:schemeClr val="accent1">
                            <a:lumMod val="75000"/>
                          </a:schemeClr>
                        </a:solidFill>
                        <a:effectLst/>
                        <a:latin typeface="Calibri"/>
                        <a:ea typeface="+mn-ea"/>
                        <a:cs typeface="+mn-cs"/>
                      </a:endParaRP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-0.275582</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52400">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EXT_SOURCE_2</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REGION_RATING_CLIENT</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endParaRPr lang="en-US" sz="900" b="0" i="0" u="none" strike="noStrike" kern="1200" dirty="0">
                        <a:solidFill>
                          <a:schemeClr val="accent1">
                            <a:lumMod val="75000"/>
                          </a:schemeClr>
                        </a:solidFill>
                        <a:effectLst/>
                        <a:latin typeface="Calibri"/>
                        <a:ea typeface="+mn-ea"/>
                        <a:cs typeface="+mn-cs"/>
                      </a:endParaRP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n-US" sz="900" b="0" i="0" u="none" strike="noStrike" kern="1200" dirty="0">
                          <a:solidFill>
                            <a:schemeClr val="accent1">
                              <a:lumMod val="75000"/>
                            </a:schemeClr>
                          </a:solidFill>
                          <a:effectLst/>
                          <a:latin typeface="Calibri"/>
                          <a:ea typeface="+mn-ea"/>
                          <a:cs typeface="+mn-cs"/>
                        </a:rPr>
                        <a:t>-0.240792</a:t>
                      </a:r>
                    </a:p>
                  </a:txBody>
                  <a:tcPr marL="8932" marR="8932" marT="893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5" name="TextBox 4"/>
          <p:cNvSpPr txBox="1"/>
          <p:nvPr/>
        </p:nvSpPr>
        <p:spPr>
          <a:xfrm>
            <a:off x="228599" y="1219200"/>
            <a:ext cx="5172075" cy="369332"/>
          </a:xfrm>
          <a:prstGeom prst="rect">
            <a:avLst/>
          </a:prstGeom>
          <a:noFill/>
        </p:spPr>
        <p:txBody>
          <a:bodyPr wrap="square" rtlCol="0">
            <a:spAutoFit/>
          </a:bodyPr>
          <a:lstStyle/>
          <a:p>
            <a:r>
              <a:rPr lang="en-US" dirty="0">
                <a:solidFill>
                  <a:schemeClr val="accent1">
                    <a:lumMod val="75000"/>
                  </a:schemeClr>
                </a:solidFill>
              </a:rPr>
              <a:t>Top 10 list of negative correlations between variables</a:t>
            </a:r>
          </a:p>
        </p:txBody>
      </p:sp>
      <p:sp>
        <p:nvSpPr>
          <p:cNvPr id="6" name="TextBox 5"/>
          <p:cNvSpPr txBox="1"/>
          <p:nvPr/>
        </p:nvSpPr>
        <p:spPr>
          <a:xfrm>
            <a:off x="5400674" y="1219200"/>
            <a:ext cx="3362326" cy="369332"/>
          </a:xfrm>
          <a:prstGeom prst="rect">
            <a:avLst/>
          </a:prstGeom>
          <a:noFill/>
        </p:spPr>
        <p:txBody>
          <a:bodyPr wrap="square" rtlCol="0">
            <a:spAutoFit/>
          </a:bodyPr>
          <a:lstStyle/>
          <a:p>
            <a:r>
              <a:rPr lang="en-US" dirty="0">
                <a:solidFill>
                  <a:schemeClr val="accent1">
                    <a:lumMod val="75000"/>
                  </a:schemeClr>
                </a:solidFill>
              </a:rPr>
              <a:t>Correlation diagram for Target = 1</a:t>
            </a:r>
          </a:p>
        </p:txBody>
      </p:sp>
      <p:pic>
        <p:nvPicPr>
          <p:cNvPr id="9218" name="Picture 2" descr="C:\Users\Mpatil\Desktop\download (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51311" y="1676400"/>
            <a:ext cx="3393394" cy="3581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28599" y="5229828"/>
            <a:ext cx="8534401" cy="1600438"/>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accent1">
                    <a:lumMod val="75000"/>
                  </a:schemeClr>
                </a:solidFill>
              </a:rPr>
              <a:t>Top 10 correlations between variables are in the range of (-0.275) to (-0.999). and both datasets(defaulter and non-defaulter) have similar correlation.</a:t>
            </a:r>
          </a:p>
          <a:p>
            <a:pPr marL="171450" indent="-171450">
              <a:buFont typeface="Arial" panose="020B0604020202020204" pitchFamily="34" charset="0"/>
              <a:buChar char="•"/>
            </a:pPr>
            <a:r>
              <a:rPr lang="en-US" sz="1400" dirty="0">
                <a:solidFill>
                  <a:schemeClr val="accent1">
                    <a:lumMod val="75000"/>
                  </a:schemeClr>
                </a:solidFill>
              </a:rPr>
              <a:t>Below their combinations of variables have higher negative correlation for defaulter dataset compared to the non-defaulter dataset</a:t>
            </a:r>
          </a:p>
          <a:p>
            <a:pPr marL="628650" lvl="1" indent="-171450">
              <a:buFont typeface="Arial" panose="020B0604020202020204" pitchFamily="34" charset="0"/>
              <a:buChar char="•"/>
            </a:pPr>
            <a:r>
              <a:rPr lang="en-US" sz="1400" dirty="0">
                <a:solidFill>
                  <a:schemeClr val="accent1">
                    <a:lumMod val="75000"/>
                  </a:schemeClr>
                </a:solidFill>
              </a:rPr>
              <a:t>DAYS_EMPLOYED &amp; FLAG_DOCUMENT_3 -0.282129</a:t>
            </a:r>
          </a:p>
          <a:p>
            <a:pPr marL="628650" lvl="1" indent="-171450">
              <a:buFont typeface="Arial" panose="020B0604020202020204" pitchFamily="34" charset="0"/>
              <a:buChar char="•"/>
            </a:pPr>
            <a:r>
              <a:rPr lang="en-US" sz="1400" dirty="0">
                <a:solidFill>
                  <a:schemeClr val="accent1">
                    <a:lumMod val="75000"/>
                  </a:schemeClr>
                </a:solidFill>
              </a:rPr>
              <a:t>HOUR_APPR_PROCESS_START &amp; REGION_RATING_CLIENT_W_CITY -0.275582</a:t>
            </a:r>
          </a:p>
          <a:p>
            <a:endParaRPr lang="en-US" sz="1400" dirty="0">
              <a:solidFill>
                <a:schemeClr val="accent1">
                  <a:lumMod val="75000"/>
                </a:schemeClr>
              </a:solidFill>
            </a:endParaRPr>
          </a:p>
        </p:txBody>
      </p:sp>
    </p:spTree>
    <p:extLst>
      <p:ext uri="{BB962C8B-B14F-4D97-AF65-F5344CB8AC3E}">
        <p14:creationId xmlns:p14="http://schemas.microsoft.com/office/powerpoint/2010/main" val="4058617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u="sng" dirty="0">
                <a:solidFill>
                  <a:schemeClr val="accent1">
                    <a:lumMod val="75000"/>
                  </a:schemeClr>
                </a:solidFill>
              </a:rPr>
              <a:t>Segmented univariate analysis</a:t>
            </a:r>
          </a:p>
        </p:txBody>
      </p:sp>
      <p:sp>
        <p:nvSpPr>
          <p:cNvPr id="7" name="TextBox 6"/>
          <p:cNvSpPr txBox="1"/>
          <p:nvPr/>
        </p:nvSpPr>
        <p:spPr>
          <a:xfrm>
            <a:off x="381000" y="990600"/>
            <a:ext cx="4648200" cy="5478423"/>
          </a:xfrm>
          <a:prstGeom prst="rect">
            <a:avLst/>
          </a:prstGeom>
          <a:noFill/>
        </p:spPr>
        <p:txBody>
          <a:bodyPr wrap="square" rtlCol="0">
            <a:spAutoFit/>
          </a:bodyPr>
          <a:lstStyle/>
          <a:p>
            <a:r>
              <a:rPr lang="en-US" sz="1400" dirty="0">
                <a:solidFill>
                  <a:schemeClr val="accent1">
                    <a:lumMod val="75000"/>
                  </a:schemeClr>
                </a:solidFill>
              </a:rPr>
              <a:t>Below are few observations from segmented univariate analysis done on Family status, Housing Type, Profession,</a:t>
            </a:r>
          </a:p>
          <a:p>
            <a:endParaRPr lang="en-US" sz="1400" dirty="0">
              <a:solidFill>
                <a:schemeClr val="accent1">
                  <a:lumMod val="75000"/>
                </a:schemeClr>
              </a:solidFill>
            </a:endParaRPr>
          </a:p>
          <a:p>
            <a:pPr marL="285750" indent="-285750">
              <a:buFont typeface="Arial" panose="020B0604020202020204" pitchFamily="34" charset="0"/>
              <a:buChar char="•"/>
            </a:pPr>
            <a:r>
              <a:rPr lang="en-US" sz="1400" dirty="0">
                <a:solidFill>
                  <a:schemeClr val="accent1">
                    <a:lumMod val="75000"/>
                  </a:schemeClr>
                </a:solidFill>
              </a:rPr>
              <a:t>Loan defaults are proportion is less for Married people compare to non-defaulters</a:t>
            </a:r>
          </a:p>
          <a:p>
            <a:pPr marL="285750" indent="-285750">
              <a:buFont typeface="Arial" panose="020B0604020202020204" pitchFamily="34" charset="0"/>
              <a:buChar char="•"/>
            </a:pPr>
            <a:r>
              <a:rPr lang="en-US" sz="1400" dirty="0">
                <a:solidFill>
                  <a:schemeClr val="accent1">
                    <a:lumMod val="75000"/>
                  </a:schemeClr>
                </a:solidFill>
              </a:rPr>
              <a:t>For Single/Civil Married customers, the loan defaulter proportion is little higher than the non defaulters.</a:t>
            </a: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r>
              <a:rPr lang="en-US" sz="1400" dirty="0">
                <a:solidFill>
                  <a:schemeClr val="accent1">
                    <a:lumMod val="75000"/>
                  </a:schemeClr>
                </a:solidFill>
              </a:rPr>
              <a:t>Its seems customer living with Parents have little more proportion of defaulting compared to non-defaulters</a:t>
            </a:r>
          </a:p>
          <a:p>
            <a:pPr marL="285750" indent="-285750">
              <a:buFont typeface="Arial" panose="020B0604020202020204" pitchFamily="34" charset="0"/>
              <a:buChar char="•"/>
            </a:pPr>
            <a:r>
              <a:rPr lang="en-US" sz="1400" dirty="0">
                <a:solidFill>
                  <a:schemeClr val="accent1">
                    <a:lumMod val="75000"/>
                  </a:schemeClr>
                </a:solidFill>
              </a:rPr>
              <a:t>Similarly Municipal and Rented apartment accommodation shows slightly higher proportion towards defaulting</a:t>
            </a: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r>
              <a:rPr lang="en-US" sz="1400" dirty="0">
                <a:solidFill>
                  <a:schemeClr val="accent1">
                    <a:lumMod val="75000"/>
                  </a:schemeClr>
                </a:solidFill>
              </a:rPr>
              <a:t>Customers who are currently working have higher proportion of defaulters</a:t>
            </a:r>
          </a:p>
          <a:p>
            <a:pPr marL="285750" indent="-285750">
              <a:buFont typeface="Arial" panose="020B0604020202020204" pitchFamily="34" charset="0"/>
              <a:buChar char="•"/>
            </a:pPr>
            <a:r>
              <a:rPr lang="en-US" sz="1400" dirty="0">
                <a:solidFill>
                  <a:schemeClr val="accent1">
                    <a:lumMod val="75000"/>
                  </a:schemeClr>
                </a:solidFill>
              </a:rPr>
              <a:t>Pensioners seems to be pay back loan , so their proportion is less on defaulters</a:t>
            </a:r>
          </a:p>
          <a:p>
            <a:pPr marL="285750" indent="-285750">
              <a:buFont typeface="Arial" panose="020B0604020202020204" pitchFamily="34" charset="0"/>
              <a:buChar char="•"/>
            </a:pPr>
            <a:r>
              <a:rPr lang="en-US" sz="1400" dirty="0">
                <a:solidFill>
                  <a:schemeClr val="accent1">
                    <a:lumMod val="75000"/>
                  </a:schemeClr>
                </a:solidFill>
              </a:rPr>
              <a:t>State servants are comparatively show less tendency towards defaulting</a:t>
            </a:r>
          </a:p>
        </p:txBody>
      </p:sp>
      <p:pic>
        <p:nvPicPr>
          <p:cNvPr id="3" name="Picture 2">
            <a:extLst>
              <a:ext uri="{FF2B5EF4-FFF2-40B4-BE49-F238E27FC236}">
                <a16:creationId xmlns:a16="http://schemas.microsoft.com/office/drawing/2014/main" id="{BABFDB35-6736-2849-BFCE-0EF532A0AD90}"/>
              </a:ext>
            </a:extLst>
          </p:cNvPr>
          <p:cNvPicPr>
            <a:picLocks noChangeAspect="1"/>
          </p:cNvPicPr>
          <p:nvPr/>
        </p:nvPicPr>
        <p:blipFill>
          <a:blip r:embed="rId2"/>
          <a:stretch>
            <a:fillRect/>
          </a:stretch>
        </p:blipFill>
        <p:spPr>
          <a:xfrm>
            <a:off x="5302750" y="909771"/>
            <a:ext cx="3643600" cy="1959583"/>
          </a:xfrm>
          <a:prstGeom prst="rect">
            <a:avLst/>
          </a:prstGeom>
        </p:spPr>
      </p:pic>
      <p:pic>
        <p:nvPicPr>
          <p:cNvPr id="4" name="Picture 3">
            <a:extLst>
              <a:ext uri="{FF2B5EF4-FFF2-40B4-BE49-F238E27FC236}">
                <a16:creationId xmlns:a16="http://schemas.microsoft.com/office/drawing/2014/main" id="{CEFA5CC2-BE26-EA44-A171-B00E10B12611}"/>
              </a:ext>
            </a:extLst>
          </p:cNvPr>
          <p:cNvPicPr>
            <a:picLocks noChangeAspect="1"/>
          </p:cNvPicPr>
          <p:nvPr/>
        </p:nvPicPr>
        <p:blipFill>
          <a:blip r:embed="rId3"/>
          <a:stretch>
            <a:fillRect/>
          </a:stretch>
        </p:blipFill>
        <p:spPr>
          <a:xfrm>
            <a:off x="5334000" y="2857966"/>
            <a:ext cx="3643600" cy="1969376"/>
          </a:xfrm>
          <a:prstGeom prst="rect">
            <a:avLst/>
          </a:prstGeom>
        </p:spPr>
      </p:pic>
      <p:pic>
        <p:nvPicPr>
          <p:cNvPr id="5" name="Picture 4">
            <a:extLst>
              <a:ext uri="{FF2B5EF4-FFF2-40B4-BE49-F238E27FC236}">
                <a16:creationId xmlns:a16="http://schemas.microsoft.com/office/drawing/2014/main" id="{05DF0944-5976-4041-8D95-90A19178EA11}"/>
              </a:ext>
            </a:extLst>
          </p:cNvPr>
          <p:cNvPicPr>
            <a:picLocks noChangeAspect="1"/>
          </p:cNvPicPr>
          <p:nvPr/>
        </p:nvPicPr>
        <p:blipFill>
          <a:blip r:embed="rId4"/>
          <a:stretch>
            <a:fillRect/>
          </a:stretch>
        </p:blipFill>
        <p:spPr>
          <a:xfrm>
            <a:off x="5334001" y="4852489"/>
            <a:ext cx="3643599" cy="2005511"/>
          </a:xfrm>
          <a:prstGeom prst="rect">
            <a:avLst/>
          </a:prstGeom>
        </p:spPr>
      </p:pic>
    </p:spTree>
    <p:extLst>
      <p:ext uri="{BB962C8B-B14F-4D97-AF65-F5344CB8AC3E}">
        <p14:creationId xmlns:p14="http://schemas.microsoft.com/office/powerpoint/2010/main" val="3851962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u="sng" dirty="0">
                <a:solidFill>
                  <a:schemeClr val="accent1">
                    <a:lumMod val="75000"/>
                  </a:schemeClr>
                </a:solidFill>
              </a:rPr>
              <a:t>Segmented univariate analysis</a:t>
            </a:r>
          </a:p>
        </p:txBody>
      </p:sp>
      <p:sp>
        <p:nvSpPr>
          <p:cNvPr id="7" name="TextBox 6"/>
          <p:cNvSpPr txBox="1"/>
          <p:nvPr/>
        </p:nvSpPr>
        <p:spPr>
          <a:xfrm>
            <a:off x="381000" y="990600"/>
            <a:ext cx="4648200" cy="3970318"/>
          </a:xfrm>
          <a:prstGeom prst="rect">
            <a:avLst/>
          </a:prstGeom>
          <a:noFill/>
        </p:spPr>
        <p:txBody>
          <a:bodyPr wrap="square" rtlCol="0">
            <a:spAutoFit/>
          </a:bodyPr>
          <a:lstStyle/>
          <a:p>
            <a:r>
              <a:rPr lang="en-US" sz="1400" dirty="0">
                <a:solidFill>
                  <a:schemeClr val="accent1">
                    <a:lumMod val="75000"/>
                  </a:schemeClr>
                </a:solidFill>
              </a:rPr>
              <a:t>Below are few observations from segmented univariate analysis done on Employment status and education variables.</a:t>
            </a:r>
          </a:p>
          <a:p>
            <a:endParaRPr lang="en-US" sz="1400" dirty="0">
              <a:solidFill>
                <a:schemeClr val="accent1">
                  <a:lumMod val="75000"/>
                </a:schemeClr>
              </a:solidFill>
            </a:endParaRPr>
          </a:p>
          <a:p>
            <a:pPr marL="285750" indent="-285750">
              <a:buFont typeface="Arial" panose="020B0604020202020204" pitchFamily="34" charset="0"/>
              <a:buChar char="•"/>
            </a:pPr>
            <a:r>
              <a:rPr lang="en-US" sz="1400" dirty="0">
                <a:solidFill>
                  <a:schemeClr val="accent1">
                    <a:lumMod val="75000"/>
                  </a:schemeClr>
                </a:solidFill>
              </a:rPr>
              <a:t>Customers with profession as Laborer have higher proportion of defaulters</a:t>
            </a:r>
          </a:p>
          <a:p>
            <a:pPr marL="285750" indent="-285750">
              <a:buFont typeface="Arial" panose="020B0604020202020204" pitchFamily="34" charset="0"/>
              <a:buChar char="•"/>
            </a:pPr>
            <a:r>
              <a:rPr lang="en-US" sz="1400" dirty="0">
                <a:solidFill>
                  <a:schemeClr val="accent1">
                    <a:lumMod val="75000"/>
                  </a:schemeClr>
                </a:solidFill>
              </a:rPr>
              <a:t>Another observation is as IT/HR staff have lower proportion of defaulting</a:t>
            </a: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endParaRPr lang="en-US" sz="1400" dirty="0">
              <a:solidFill>
                <a:schemeClr val="accent1">
                  <a:lumMod val="75000"/>
                </a:schemeClr>
              </a:solidFill>
            </a:endParaRPr>
          </a:p>
          <a:p>
            <a:pPr marL="285750" indent="-285750">
              <a:buFont typeface="Arial" panose="020B0604020202020204" pitchFamily="34" charset="0"/>
              <a:buChar char="•"/>
            </a:pPr>
            <a:r>
              <a:rPr lang="en-US" sz="1400" dirty="0">
                <a:solidFill>
                  <a:schemeClr val="accent1">
                    <a:lumMod val="75000"/>
                  </a:schemeClr>
                </a:solidFill>
              </a:rPr>
              <a:t>Customers with Secondary education have high proportion of defaulting if compared to non-defaulters</a:t>
            </a:r>
          </a:p>
          <a:p>
            <a:pPr marL="285750" indent="-285750">
              <a:buFont typeface="Arial" panose="020B0604020202020204" pitchFamily="34" charset="0"/>
              <a:buChar char="•"/>
            </a:pPr>
            <a:r>
              <a:rPr lang="en-US" sz="1400" dirty="0">
                <a:solidFill>
                  <a:schemeClr val="accent1">
                    <a:lumMod val="75000"/>
                  </a:schemeClr>
                </a:solidFill>
              </a:rPr>
              <a:t>Customers with higher education tend to default less as their proportion is reduced</a:t>
            </a:r>
          </a:p>
        </p:txBody>
      </p:sp>
      <p:pic>
        <p:nvPicPr>
          <p:cNvPr id="8" name="Picture 7">
            <a:extLst>
              <a:ext uri="{FF2B5EF4-FFF2-40B4-BE49-F238E27FC236}">
                <a16:creationId xmlns:a16="http://schemas.microsoft.com/office/drawing/2014/main" id="{74F71C96-1F10-6B4E-9E60-1534B66C5227}"/>
              </a:ext>
            </a:extLst>
          </p:cNvPr>
          <p:cNvPicPr>
            <a:picLocks noChangeAspect="1"/>
          </p:cNvPicPr>
          <p:nvPr/>
        </p:nvPicPr>
        <p:blipFill>
          <a:blip r:embed="rId2"/>
          <a:stretch>
            <a:fillRect/>
          </a:stretch>
        </p:blipFill>
        <p:spPr>
          <a:xfrm>
            <a:off x="4838978" y="971550"/>
            <a:ext cx="4305022" cy="2457450"/>
          </a:xfrm>
          <a:prstGeom prst="rect">
            <a:avLst/>
          </a:prstGeom>
        </p:spPr>
      </p:pic>
      <p:pic>
        <p:nvPicPr>
          <p:cNvPr id="9" name="Picture 8">
            <a:extLst>
              <a:ext uri="{FF2B5EF4-FFF2-40B4-BE49-F238E27FC236}">
                <a16:creationId xmlns:a16="http://schemas.microsoft.com/office/drawing/2014/main" id="{D0DDD9FC-5986-CA49-A9FA-0BFEC07C202C}"/>
              </a:ext>
            </a:extLst>
          </p:cNvPr>
          <p:cNvPicPr>
            <a:picLocks noChangeAspect="1"/>
          </p:cNvPicPr>
          <p:nvPr/>
        </p:nvPicPr>
        <p:blipFill>
          <a:blip r:embed="rId3"/>
          <a:stretch>
            <a:fillRect/>
          </a:stretch>
        </p:blipFill>
        <p:spPr>
          <a:xfrm>
            <a:off x="5029200" y="3698466"/>
            <a:ext cx="4089400" cy="2410233"/>
          </a:xfrm>
          <a:prstGeom prst="rect">
            <a:avLst/>
          </a:prstGeom>
        </p:spPr>
      </p:pic>
    </p:spTree>
    <p:extLst>
      <p:ext uri="{BB962C8B-B14F-4D97-AF65-F5344CB8AC3E}">
        <p14:creationId xmlns:p14="http://schemas.microsoft.com/office/powerpoint/2010/main" val="4182978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TotalTime>
  <Words>1708</Words>
  <Application>Microsoft Macintosh PowerPoint</Application>
  <PresentationFormat>On-screen Show (4:3)</PresentationFormat>
  <Paragraphs>254</Paragraphs>
  <Slides>16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Courier New</vt:lpstr>
      <vt:lpstr>Wingdings</vt:lpstr>
      <vt:lpstr>Office Theme</vt:lpstr>
      <vt:lpstr>Credit EDA Case Study</vt:lpstr>
      <vt:lpstr>Data cleaning and imputation</vt:lpstr>
      <vt:lpstr>Outlier detection &amp; analysis</vt:lpstr>
      <vt:lpstr>Binning (Numeric to Categorical)</vt:lpstr>
      <vt:lpstr>Data imbalance</vt:lpstr>
      <vt:lpstr>Positive correlation</vt:lpstr>
      <vt:lpstr>Negative correlation</vt:lpstr>
      <vt:lpstr>Segmented univariate analysis</vt:lpstr>
      <vt:lpstr>Segmented univariate analysis</vt:lpstr>
      <vt:lpstr>Univariate analysis</vt:lpstr>
      <vt:lpstr>Univariate analysis</vt:lpstr>
      <vt:lpstr>Bivariate analysis</vt:lpstr>
      <vt:lpstr>Bivariate analysis</vt:lpstr>
      <vt:lpstr>Previous application data analysis</vt:lpstr>
      <vt:lpstr>Previous application data analysis</vt:lpstr>
      <vt:lpstr>Thank You</vt:lpstr>
    </vt:vector>
  </TitlesOfParts>
  <Company>Capita IT 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EDA Case Study</dc:title>
  <dc:creator>Patil, Manoj (Digital &amp; Software Solutions)</dc:creator>
  <cp:lastModifiedBy>Microsoft Office User</cp:lastModifiedBy>
  <cp:revision>25</cp:revision>
  <cp:lastPrinted>2019-06-10T17:15:24Z</cp:lastPrinted>
  <dcterms:created xsi:type="dcterms:W3CDTF">2019-06-10T08:34:53Z</dcterms:created>
  <dcterms:modified xsi:type="dcterms:W3CDTF">2019-06-10T17:15:36Z</dcterms:modified>
</cp:coreProperties>
</file>